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 id="2147483730" r:id="rId2"/>
    <p:sldMasterId id="2147483748" r:id="rId3"/>
  </p:sldMasterIdLst>
  <p:notesMasterIdLst>
    <p:notesMasterId r:id="rId33"/>
  </p:notesMasterIdLst>
  <p:handoutMasterIdLst>
    <p:handoutMasterId r:id="rId34"/>
  </p:handoutMasterIdLst>
  <p:sldIdLst>
    <p:sldId id="261" r:id="rId4"/>
    <p:sldId id="457" r:id="rId5"/>
    <p:sldId id="459" r:id="rId6"/>
    <p:sldId id="460" r:id="rId7"/>
    <p:sldId id="505" r:id="rId8"/>
    <p:sldId id="525" r:id="rId9"/>
    <p:sldId id="474" r:id="rId10"/>
    <p:sldId id="526" r:id="rId11"/>
    <p:sldId id="514" r:id="rId12"/>
    <p:sldId id="537" r:id="rId13"/>
    <p:sldId id="539" r:id="rId14"/>
    <p:sldId id="538" r:id="rId15"/>
    <p:sldId id="542" r:id="rId16"/>
    <p:sldId id="492" r:id="rId17"/>
    <p:sldId id="543" r:id="rId18"/>
    <p:sldId id="528" r:id="rId19"/>
    <p:sldId id="544" r:id="rId20"/>
    <p:sldId id="527" r:id="rId21"/>
    <p:sldId id="545" r:id="rId22"/>
    <p:sldId id="541" r:id="rId23"/>
    <p:sldId id="547" r:id="rId24"/>
    <p:sldId id="502" r:id="rId25"/>
    <p:sldId id="546" r:id="rId26"/>
    <p:sldId id="467" r:id="rId27"/>
    <p:sldId id="493" r:id="rId28"/>
    <p:sldId id="495" r:id="rId29"/>
    <p:sldId id="462" r:id="rId30"/>
    <p:sldId id="431" r:id="rId31"/>
    <p:sldId id="508" r:id="rId3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mek, Jaime" initials="SJ" lastIdx="6" clrIdx="0">
    <p:extLst/>
  </p:cmAuthor>
  <p:cmAuthor id="2" name="Jaime Shimek" initials="JS" lastIdx="18" clrIdx="1">
    <p:extLst/>
  </p:cmAuthor>
  <p:cmAuthor id="3" name="Bobby St. Joh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4" autoAdjust="0"/>
    <p:restoredTop sz="87546" autoAdjust="0"/>
  </p:normalViewPr>
  <p:slideViewPr>
    <p:cSldViewPr>
      <p:cViewPr>
        <p:scale>
          <a:sx n="105" d="100"/>
          <a:sy n="105" d="100"/>
        </p:scale>
        <p:origin x="-1224" y="72"/>
      </p:cViewPr>
      <p:guideLst>
        <p:guide orient="horz" pos="2160"/>
        <p:guide pos="2880"/>
      </p:guideLst>
    </p:cSldViewPr>
  </p:slideViewPr>
  <p:notesTextViewPr>
    <p:cViewPr>
      <p:scale>
        <a:sx n="1" d="1"/>
        <a:sy n="1" d="1"/>
      </p:scale>
      <p:origin x="0" y="0"/>
    </p:cViewPr>
  </p:notesTextViewPr>
  <p:sorterViewPr>
    <p:cViewPr>
      <p:scale>
        <a:sx n="163" d="100"/>
        <a:sy n="163" d="100"/>
      </p:scale>
      <p:origin x="0" y="0"/>
    </p:cViewPr>
  </p:sorterViewPr>
  <p:notesViewPr>
    <p:cSldViewPr>
      <p:cViewPr varScale="1">
        <p:scale>
          <a:sx n="92" d="100"/>
          <a:sy n="92" d="100"/>
        </p:scale>
        <p:origin x="-208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505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sz="quarter" idx="1"/>
          </p:nvPr>
        </p:nvSpPr>
        <p:spPr>
          <a:xfrm>
            <a:off x="5265812" y="0"/>
            <a:ext cx="4028440" cy="350520"/>
          </a:xfrm>
          <a:prstGeom prst="rect">
            <a:avLst/>
          </a:prstGeom>
        </p:spPr>
        <p:txBody>
          <a:bodyPr vert="horz" lIns="93169" tIns="46585" rIns="93169" bIns="46585" rtlCol="0"/>
          <a:lstStyle>
            <a:lvl1pPr algn="r">
              <a:defRPr sz="1200"/>
            </a:lvl1pPr>
          </a:lstStyle>
          <a:p>
            <a:fld id="{4F99C38D-5636-4502-B472-F6FC8EE9108C}" type="datetimeFigureOut">
              <a:rPr lang="en-US" smtClean="0"/>
              <a:pPr/>
              <a:t>2/18/2016</a:t>
            </a:fld>
            <a:endParaRPr lang="en-US" dirty="0"/>
          </a:p>
        </p:txBody>
      </p:sp>
      <p:sp>
        <p:nvSpPr>
          <p:cNvPr id="4" name="Footer Placeholder 3"/>
          <p:cNvSpPr>
            <a:spLocks noGrp="1"/>
          </p:cNvSpPr>
          <p:nvPr>
            <p:ph type="ftr" sz="quarter" idx="2"/>
          </p:nvPr>
        </p:nvSpPr>
        <p:spPr>
          <a:xfrm>
            <a:off x="2" y="6658663"/>
            <a:ext cx="4028440" cy="350520"/>
          </a:xfrm>
          <a:prstGeom prst="rect">
            <a:avLst/>
          </a:prstGeom>
        </p:spPr>
        <p:txBody>
          <a:bodyPr vert="horz" lIns="93169" tIns="46585" rIns="93169"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2" y="6658663"/>
            <a:ext cx="4028440" cy="350520"/>
          </a:xfrm>
          <a:prstGeom prst="rect">
            <a:avLst/>
          </a:prstGeom>
        </p:spPr>
        <p:txBody>
          <a:bodyPr vert="horz" lIns="93169" tIns="46585" rIns="93169" bIns="46585" rtlCol="0" anchor="b"/>
          <a:lstStyle>
            <a:lvl1pPr algn="r">
              <a:defRPr sz="1200"/>
            </a:lvl1pPr>
          </a:lstStyle>
          <a:p>
            <a:fld id="{B10751C8-D69F-4909-8743-C6A33D0501C7}" type="slidenum">
              <a:rPr lang="en-US" smtClean="0"/>
              <a:pPr/>
              <a:t>‹#›</a:t>
            </a:fld>
            <a:endParaRPr lang="en-US" dirty="0"/>
          </a:p>
        </p:txBody>
      </p:sp>
    </p:spTree>
    <p:extLst>
      <p:ext uri="{BB962C8B-B14F-4D97-AF65-F5344CB8AC3E}">
        <p14:creationId xmlns:p14="http://schemas.microsoft.com/office/powerpoint/2010/main" val="1723685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505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5265812" y="0"/>
            <a:ext cx="4028440" cy="350520"/>
          </a:xfrm>
          <a:prstGeom prst="rect">
            <a:avLst/>
          </a:prstGeom>
        </p:spPr>
        <p:txBody>
          <a:bodyPr vert="horz" lIns="93169" tIns="46585" rIns="93169" bIns="46585" rtlCol="0"/>
          <a:lstStyle>
            <a:lvl1pPr algn="r">
              <a:defRPr sz="1200"/>
            </a:lvl1pPr>
          </a:lstStyle>
          <a:p>
            <a:fld id="{79DAF97E-36AB-4965-B956-E81A001D28AA}" type="datetimeFigureOut">
              <a:rPr lang="en-US" smtClean="0"/>
              <a:pPr/>
              <a:t>2/18/2016</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8663"/>
            <a:ext cx="4028440" cy="350520"/>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2" y="6658663"/>
            <a:ext cx="4028440" cy="350520"/>
          </a:xfrm>
          <a:prstGeom prst="rect">
            <a:avLst/>
          </a:prstGeom>
        </p:spPr>
        <p:txBody>
          <a:bodyPr vert="horz" lIns="93169" tIns="46585" rIns="93169" bIns="46585" rtlCol="0" anchor="b"/>
          <a:lstStyle>
            <a:lvl1pPr algn="r">
              <a:defRPr sz="1200"/>
            </a:lvl1pPr>
          </a:lstStyle>
          <a:p>
            <a:fld id="{FA9529E9-F8C7-4175-A1BE-10B71B3E7346}" type="slidenum">
              <a:rPr lang="en-US" smtClean="0"/>
              <a:pPr/>
              <a:t>‹#›</a:t>
            </a:fld>
            <a:endParaRPr lang="en-US" dirty="0"/>
          </a:p>
        </p:txBody>
      </p:sp>
    </p:spTree>
    <p:extLst>
      <p:ext uri="{BB962C8B-B14F-4D97-AF65-F5344CB8AC3E}">
        <p14:creationId xmlns:p14="http://schemas.microsoft.com/office/powerpoint/2010/main" val="131196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905" y="3330658"/>
            <a:ext cx="7434599" cy="3153724"/>
          </a:xfrm>
          <a:prstGeom prst="rect">
            <a:avLst/>
          </a:prstGeom>
        </p:spPr>
        <p:txBody>
          <a:bodyPr>
            <a:normAutofit/>
          </a:bodyPr>
          <a:lstStyle/>
          <a:p>
            <a:r>
              <a:rPr lang="en-US" dirty="0" smtClean="0"/>
              <a:t>Highlight key words:  Documented</a:t>
            </a:r>
            <a:r>
              <a:rPr lang="en-US" baseline="0" dirty="0" smtClean="0"/>
              <a:t> safety ANALYSIS  to ANALYZE hazards</a:t>
            </a:r>
          </a:p>
          <a:p>
            <a:r>
              <a:rPr lang="en-US" baseline="0" dirty="0" smtClean="0"/>
              <a:t>Technical safety REQUIREMENTS to provide RULES.</a:t>
            </a:r>
            <a:endParaRPr lang="en-US" dirty="0"/>
          </a:p>
        </p:txBody>
      </p:sp>
      <p:sp>
        <p:nvSpPr>
          <p:cNvPr id="5" name="Slide Number Placeholder 4"/>
          <p:cNvSpPr>
            <a:spLocks noGrp="1"/>
          </p:cNvSpPr>
          <p:nvPr>
            <p:ph type="sldNum" sz="quarter" idx="11"/>
          </p:nvPr>
        </p:nvSpPr>
        <p:spPr/>
        <p:txBody>
          <a:bodyPr/>
          <a:lstStyle/>
          <a:p>
            <a:fld id="{0BD70006-7C5F-42EF-AE8E-20B91314BF03}" type="slidenum">
              <a:rPr lang="en-US" smtClean="0"/>
              <a:pPr/>
              <a:t>10</a:t>
            </a:fld>
            <a:endParaRPr lang="en-US" dirty="0"/>
          </a:p>
        </p:txBody>
      </p:sp>
      <p:sp>
        <p:nvSpPr>
          <p:cNvPr id="6" name="Header Placeholder 3"/>
          <p:cNvSpPr>
            <a:spLocks noGrp="1"/>
          </p:cNvSpPr>
          <p:nvPr>
            <p:ph type="hdr" sz="quarter"/>
          </p:nvPr>
        </p:nvSpPr>
        <p:spPr>
          <a:xfrm>
            <a:off x="5" y="3"/>
            <a:ext cx="4028300" cy="350281"/>
          </a:xfrm>
        </p:spPr>
        <p:txBody>
          <a:bodyPr/>
          <a:lstStyle/>
          <a:p>
            <a:pPr>
              <a:defRPr/>
            </a:pPr>
            <a:r>
              <a:rPr lang="en-US" dirty="0" smtClean="0"/>
              <a:t>INF151</a:t>
            </a:r>
            <a:endParaRPr lang="en-US" dirty="0"/>
          </a:p>
        </p:txBody>
      </p:sp>
    </p:spTree>
    <p:extLst>
      <p:ext uri="{BB962C8B-B14F-4D97-AF65-F5344CB8AC3E}">
        <p14:creationId xmlns:p14="http://schemas.microsoft.com/office/powerpoint/2010/main" val="64538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INF151</a:t>
            </a:r>
            <a:endParaRPr lang="en-US" dirty="0"/>
          </a:p>
        </p:txBody>
      </p:sp>
      <p:sp>
        <p:nvSpPr>
          <p:cNvPr id="5" name="Slide Number Placeholder 4"/>
          <p:cNvSpPr>
            <a:spLocks noGrp="1"/>
          </p:cNvSpPr>
          <p:nvPr>
            <p:ph type="sldNum" sz="quarter" idx="11"/>
          </p:nvPr>
        </p:nvSpPr>
        <p:spPr/>
        <p:txBody>
          <a:bodyPr/>
          <a:lstStyle/>
          <a:p>
            <a:fld id="{0BD70006-7C5F-42EF-AE8E-20B91314BF03}" type="slidenum">
              <a:rPr lang="en-US" smtClean="0"/>
              <a:pPr/>
              <a:t>11</a:t>
            </a:fld>
            <a:endParaRPr lang="en-US" dirty="0"/>
          </a:p>
        </p:txBody>
      </p:sp>
    </p:spTree>
    <p:extLst>
      <p:ext uri="{BB962C8B-B14F-4D97-AF65-F5344CB8AC3E}">
        <p14:creationId xmlns:p14="http://schemas.microsoft.com/office/powerpoint/2010/main" val="260451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note that DSA/TSR Rev 5 does not prohibit waste handling, waste emplacement or receipt of offsite waste – but DOE has to separately authorize those activities because they require a readiness review and a revision to the Authorization Agreement.  DSA Rev 5 does prohibit operation of the SVS until a later change is made.</a:t>
            </a:r>
            <a:endParaRPr lang="en-US" dirty="0"/>
          </a:p>
        </p:txBody>
      </p:sp>
      <p:sp>
        <p:nvSpPr>
          <p:cNvPr id="4" name="Header Placeholder 3"/>
          <p:cNvSpPr>
            <a:spLocks noGrp="1"/>
          </p:cNvSpPr>
          <p:nvPr>
            <p:ph type="hdr" sz="quarter" idx="10"/>
          </p:nvPr>
        </p:nvSpPr>
        <p:spPr/>
        <p:txBody>
          <a:bodyPr/>
          <a:lstStyle/>
          <a:p>
            <a:pPr>
              <a:defRPr/>
            </a:pPr>
            <a:r>
              <a:rPr lang="en-US" dirty="0" smtClean="0"/>
              <a:t>INF151</a:t>
            </a:r>
            <a:endParaRPr lang="en-US" dirty="0"/>
          </a:p>
        </p:txBody>
      </p:sp>
      <p:sp>
        <p:nvSpPr>
          <p:cNvPr id="5" name="Slide Number Placeholder 4"/>
          <p:cNvSpPr>
            <a:spLocks noGrp="1"/>
          </p:cNvSpPr>
          <p:nvPr>
            <p:ph type="sldNum" sz="quarter" idx="11"/>
          </p:nvPr>
        </p:nvSpPr>
        <p:spPr/>
        <p:txBody>
          <a:bodyPr/>
          <a:lstStyle/>
          <a:p>
            <a:fld id="{0BD70006-7C5F-42EF-AE8E-20B91314BF03}" type="slidenum">
              <a:rPr lang="en-US" smtClean="0"/>
              <a:pPr/>
              <a:t>12</a:t>
            </a:fld>
            <a:endParaRPr lang="en-US" dirty="0"/>
          </a:p>
        </p:txBody>
      </p:sp>
    </p:spTree>
    <p:extLst>
      <p:ext uri="{BB962C8B-B14F-4D97-AF65-F5344CB8AC3E}">
        <p14:creationId xmlns:p14="http://schemas.microsoft.com/office/powerpoint/2010/main" val="256431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9529E9-F8C7-4175-A1BE-10B71B3E7346}" type="slidenum">
              <a:rPr lang="en-US" smtClean="0"/>
              <a:pPr/>
              <a:t>29</a:t>
            </a:fld>
            <a:endParaRPr lang="en-US" dirty="0"/>
          </a:p>
        </p:txBody>
      </p:sp>
    </p:spTree>
    <p:extLst>
      <p:ext uri="{BB962C8B-B14F-4D97-AF65-F5344CB8AC3E}">
        <p14:creationId xmlns:p14="http://schemas.microsoft.com/office/powerpoint/2010/main" val="107867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146C547-1CE1-4FEF-890F-20D1FB9147C1}" type="datetime1">
              <a:rPr lang="en-US" smtClean="0">
                <a:solidFill>
                  <a:prstClr val="black"/>
                </a:solidFill>
                <a:latin typeface="Calibri"/>
              </a:rPr>
              <a:t>2/18/2016</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26C955B-055F-4F8D-B9D0-C8023D64217F}" type="slidenum">
              <a:rPr lang="en-US" smtClean="0">
                <a:solidFill>
                  <a:prstClr val="black"/>
                </a:solidFill>
                <a:latin typeface="Calibri"/>
              </a:rPr>
              <a:pPr/>
              <a:t>‹#›</a:t>
            </a:fld>
            <a:endParaRPr lang="en-US" dirty="0">
              <a:solidFill>
                <a:prstClr val="black"/>
              </a:solidFill>
              <a:latin typeface="Calibri"/>
            </a:endParaRPr>
          </a:p>
        </p:txBody>
      </p:sp>
      <p:sp>
        <p:nvSpPr>
          <p:cNvPr id="7" name="TextBox 6"/>
          <p:cNvSpPr txBox="1"/>
          <p:nvPr userDrawn="1"/>
        </p:nvSpPr>
        <p:spPr>
          <a:xfrm>
            <a:off x="3657600" y="6553200"/>
            <a:ext cx="2209800" cy="338554"/>
          </a:xfrm>
          <a:prstGeom prst="rect">
            <a:avLst/>
          </a:prstGeom>
          <a:noFill/>
        </p:spPr>
        <p:txBody>
          <a:bodyPr wrap="square" rtlCol="0">
            <a:spAutoFit/>
          </a:bodyPr>
          <a:lstStyle/>
          <a:p>
            <a:r>
              <a:rPr lang="en-US" sz="1600" b="1" dirty="0" smtClean="0">
                <a:solidFill>
                  <a:prstClr val="white"/>
                </a:solidFill>
                <a:latin typeface="Calibri"/>
              </a:rPr>
              <a:t>Pre-decisional Draft</a:t>
            </a:r>
            <a:endParaRPr lang="en-US" sz="1600" b="1" dirty="0">
              <a:solidFill>
                <a:prstClr val="white"/>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294FC-B4BD-4463-BA60-28AA70455512}" type="datetime1">
              <a:rPr lang="en-US" smtClean="0"/>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A3E79-8083-4727-AB68-2735CFC61CC5}" type="datetime1">
              <a:rPr lang="en-US" smtClean="0"/>
              <a:t>2/18/2016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15165-2AA9-45D6-9D72-0F6803886BF4}" type="datetime1">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51A24E-B87B-48B8-84B0-54A31DFEC34B}"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0FEA330-867F-4333-A271-D9E2AF977A56}" type="datetime1">
              <a:rPr lang="en-US" smtClean="0"/>
              <a:t>2/18/2016</a:t>
            </a:fld>
            <a:endParaRPr lang="en-US" dirty="0"/>
          </a:p>
        </p:txBody>
      </p:sp>
      <p:sp>
        <p:nvSpPr>
          <p:cNvPr id="9" name="Slide Number Placeholder 8"/>
          <p:cNvSpPr>
            <a:spLocks noGrp="1"/>
          </p:cNvSpPr>
          <p:nvPr>
            <p:ph type="sldNum" sz="quarter" idx="11"/>
          </p:nvPr>
        </p:nvSpPr>
        <p:spPr/>
        <p:txBody>
          <a:bodyPr/>
          <a:lstStyle/>
          <a:p>
            <a:fld id="{4551A24E-B87B-48B8-84B0-54A31DFEC34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A220B-B503-44E7-998F-05DC98FE1BEE}"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A031F-7B0B-4132-BAA8-B65B1D610CE3}"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1E105E18-10A3-4057-942C-2A04EE9644B9}" type="datetime1">
              <a:rPr lang="en-US" smtClean="0">
                <a:solidFill>
                  <a:prstClr val="black"/>
                </a:solidFill>
                <a:latin typeface="Calibri"/>
              </a:rPr>
              <a:t>2/18/2016</a:t>
            </a:fld>
            <a:endParaRPr lang="en-US" dirty="0">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3B6BBA1-6A91-4C5E-90EF-FAD8E95F95E6}" type="slidenum">
              <a:rPr lang="en-US" smtClean="0">
                <a:solidFill>
                  <a:prstClr val="black"/>
                </a:solidFill>
                <a:latin typeface="Calibri"/>
              </a:rPr>
              <a:pPr/>
              <a:t>‹#›</a:t>
            </a:fld>
            <a:endParaRPr lang="en-US" dirty="0">
              <a:solidFill>
                <a:prstClr val="black"/>
              </a:solidFill>
              <a:latin typeface="Calibri"/>
            </a:endParaRPr>
          </a:p>
        </p:txBody>
      </p:sp>
      <p:sp>
        <p:nvSpPr>
          <p:cNvPr id="8" name="TextBox 7"/>
          <p:cNvSpPr txBox="1"/>
          <p:nvPr userDrawn="1"/>
        </p:nvSpPr>
        <p:spPr>
          <a:xfrm>
            <a:off x="3657600" y="6553200"/>
            <a:ext cx="2209800" cy="338554"/>
          </a:xfrm>
          <a:prstGeom prst="rect">
            <a:avLst/>
          </a:prstGeom>
          <a:noFill/>
        </p:spPr>
        <p:txBody>
          <a:bodyPr wrap="square" rtlCol="0">
            <a:spAutoFit/>
          </a:bodyPr>
          <a:lstStyle/>
          <a:p>
            <a:r>
              <a:rPr lang="en-US" sz="1600" b="1" dirty="0" smtClean="0">
                <a:solidFill>
                  <a:prstClr val="white"/>
                </a:solidFill>
                <a:latin typeface="Calibri"/>
              </a:rPr>
              <a:t>Pre-decisional Draft</a:t>
            </a:r>
            <a:endParaRPr lang="en-US" sz="1600" b="1" dirty="0">
              <a:solidFill>
                <a:prstClr val="white"/>
              </a:solidFill>
              <a:latin typeface="Calibri"/>
            </a:endParaRPr>
          </a:p>
        </p:txBody>
      </p:sp>
    </p:spTree>
    <p:extLst>
      <p:ext uri="{BB962C8B-B14F-4D97-AF65-F5344CB8AC3E}">
        <p14:creationId xmlns:p14="http://schemas.microsoft.com/office/powerpoint/2010/main" val="208263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1A97B8D-0907-45D2-9215-6B5B649DF29C}" type="datetime1">
              <a:rPr lang="en-US" smtClean="0">
                <a:solidFill>
                  <a:prstClr val="black"/>
                </a:solidFill>
                <a:latin typeface="Calibri"/>
              </a:rPr>
              <a:t>2/18/2016</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26C955B-055F-4F8D-B9D0-C8023D64217F}" type="slidenum">
              <a:rPr lang="en-US" smtClean="0">
                <a:solidFill>
                  <a:prstClr val="black"/>
                </a:solidFill>
                <a:latin typeface="Calibri"/>
              </a:rPr>
              <a:pPr/>
              <a:t>‹#›</a:t>
            </a:fld>
            <a:endParaRPr lang="en-US" dirty="0">
              <a:solidFill>
                <a:prstClr val="black"/>
              </a:solidFill>
              <a:latin typeface="Calibri"/>
            </a:endParaRPr>
          </a:p>
        </p:txBody>
      </p:sp>
      <p:sp>
        <p:nvSpPr>
          <p:cNvPr id="7" name="TextBox 6"/>
          <p:cNvSpPr txBox="1"/>
          <p:nvPr userDrawn="1"/>
        </p:nvSpPr>
        <p:spPr>
          <a:xfrm>
            <a:off x="3657600" y="6553200"/>
            <a:ext cx="2209800" cy="338554"/>
          </a:xfrm>
          <a:prstGeom prst="rect">
            <a:avLst/>
          </a:prstGeom>
          <a:noFill/>
        </p:spPr>
        <p:txBody>
          <a:bodyPr wrap="square" rtlCol="0">
            <a:spAutoFit/>
          </a:bodyPr>
          <a:lstStyle/>
          <a:p>
            <a:r>
              <a:rPr lang="en-US" sz="1600" b="1" dirty="0" smtClean="0">
                <a:solidFill>
                  <a:prstClr val="white"/>
                </a:solidFill>
                <a:latin typeface="Calibri"/>
              </a:rPr>
              <a:t>Pre-decisional Draft</a:t>
            </a:r>
            <a:endParaRPr lang="en-US" sz="1600" b="1" dirty="0">
              <a:solidFill>
                <a:prstClr val="white"/>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44BA79F9-BB6F-40F3-BE13-9F0C33DB8A92}" type="datetime1">
              <a:rPr lang="en-US" smtClean="0">
                <a:solidFill>
                  <a:prstClr val="black"/>
                </a:solidFill>
                <a:latin typeface="Calibri"/>
              </a:rPr>
              <a:t>2/18/2016</a:t>
            </a:fld>
            <a:endParaRPr lang="en-US" dirty="0">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3B6BBA1-6A91-4C5E-90EF-FAD8E95F95E6}" type="slidenum">
              <a:rPr lang="en-US" smtClean="0">
                <a:solidFill>
                  <a:prstClr val="black"/>
                </a:solidFill>
                <a:latin typeface="Calibri"/>
              </a:rPr>
              <a:pPr/>
              <a:t>‹#›</a:t>
            </a:fld>
            <a:endParaRPr lang="en-US" dirty="0">
              <a:solidFill>
                <a:prstClr val="black"/>
              </a:solidFill>
              <a:latin typeface="Calibri"/>
            </a:endParaRPr>
          </a:p>
        </p:txBody>
      </p:sp>
      <p:sp>
        <p:nvSpPr>
          <p:cNvPr id="8" name="TextBox 7"/>
          <p:cNvSpPr txBox="1"/>
          <p:nvPr userDrawn="1"/>
        </p:nvSpPr>
        <p:spPr>
          <a:xfrm>
            <a:off x="3657600" y="6553200"/>
            <a:ext cx="2209800" cy="338554"/>
          </a:xfrm>
          <a:prstGeom prst="rect">
            <a:avLst/>
          </a:prstGeom>
          <a:noFill/>
        </p:spPr>
        <p:txBody>
          <a:bodyPr wrap="square" rtlCol="0">
            <a:spAutoFit/>
          </a:bodyPr>
          <a:lstStyle/>
          <a:p>
            <a:r>
              <a:rPr lang="en-US" sz="1600" b="1" dirty="0" smtClean="0">
                <a:solidFill>
                  <a:prstClr val="white"/>
                </a:solidFill>
                <a:latin typeface="Calibri"/>
              </a:rPr>
              <a:t>Pre-decisional Draft</a:t>
            </a:r>
            <a:endParaRPr lang="en-US" sz="1600" b="1" dirty="0">
              <a:solidFill>
                <a:prstClr val="white"/>
              </a:solidFill>
              <a:latin typeface="Calibri"/>
            </a:endParaRPr>
          </a:p>
        </p:txBody>
      </p:sp>
    </p:spTree>
    <p:extLst>
      <p:ext uri="{BB962C8B-B14F-4D97-AF65-F5344CB8AC3E}">
        <p14:creationId xmlns:p14="http://schemas.microsoft.com/office/powerpoint/2010/main" val="208263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61722B-D96C-498B-90B0-E68D6F7E3612}"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2377D-B988-4B09-9F01-149E4D088E73}"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2E477-CD2B-472F-9EE2-88037E5258B4}"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705073-D481-4BEC-9FA9-60BC5BC390E3}" type="datetime1">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AD6297-8A83-4024-B267-B09069FFC468}" type="datetime1">
              <a:rPr lang="en-US" smtClean="0"/>
              <a:t>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51A24E-B87B-48B8-84B0-54A31DFEC34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35000"/>
            <a:lum/>
          </a:blip>
          <a:srcRect/>
          <a:stretch>
            <a:fillRect/>
          </a:stretch>
        </a:blipFill>
        <a:effectLst/>
      </p:bgPr>
    </p:bg>
    <p:spTree>
      <p:nvGrpSpPr>
        <p:cNvPr id="1" name=""/>
        <p:cNvGrpSpPr/>
        <p:nvPr/>
      </p:nvGrpSpPr>
      <p:grpSpPr>
        <a:xfrm>
          <a:off x="0" y="0"/>
          <a:ext cx="0" cy="0"/>
          <a:chOff x="0" y="0"/>
          <a:chExt cx="0" cy="0"/>
        </a:xfrm>
      </p:grpSpPr>
      <p:pic>
        <p:nvPicPr>
          <p:cNvPr id="12" name="Picture 11" descr="Iinside header with EM written out.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
            <a:ext cx="9144000" cy="6858001"/>
          </a:xfrm>
          <a:prstGeom prst="rect">
            <a:avLst/>
          </a:prstGeom>
        </p:spPr>
      </p:pic>
      <p:sp>
        <p:nvSpPr>
          <p:cNvPr id="13" name="Rectangle 2"/>
          <p:cNvSpPr>
            <a:spLocks noChangeArrowheads="1"/>
          </p:cNvSpPr>
          <p:nvPr/>
        </p:nvSpPr>
        <p:spPr bwMode="auto">
          <a:xfrm flipH="1">
            <a:off x="0"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14" name="Title 1"/>
          <p:cNvSpPr txBox="1">
            <a:spLocks noChangeArrowheads="1"/>
          </p:cNvSpPr>
          <p:nvPr/>
        </p:nvSpPr>
        <p:spPr bwMode="auto">
          <a:xfrm>
            <a:off x="0" y="1"/>
            <a:ext cx="7469188" cy="1725613"/>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a:spcBef>
                <a:spcPct val="0"/>
              </a:spcBef>
              <a:spcAft>
                <a:spcPct val="0"/>
              </a:spcAft>
              <a:defRPr/>
            </a:pPr>
            <a:endParaRPr lang="en-US" sz="2800" dirty="0" smtClean="0">
              <a:solidFill>
                <a:srgbClr val="FFFFFF"/>
              </a:solidFill>
              <a:latin typeface="Helvetica Neue"/>
            </a:endParaRPr>
          </a:p>
        </p:txBody>
      </p:sp>
      <p:sp>
        <p:nvSpPr>
          <p:cNvPr id="15" name="TextBox 1"/>
          <p:cNvSpPr txBox="1">
            <a:spLocks noChangeArrowheads="1"/>
          </p:cNvSpPr>
          <p:nvPr/>
        </p:nvSpPr>
        <p:spPr bwMode="auto">
          <a:xfrm>
            <a:off x="7414064"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dirty="0" smtClean="0">
                <a:solidFill>
                  <a:srgbClr val="FFE8A6"/>
                </a:solidFill>
                <a:latin typeface="Calibri"/>
                <a:ea typeface="ヒラギノ角ゴ ProN W3"/>
                <a:cs typeface="ヒラギノ角ゴ ProN W3"/>
              </a:rPr>
              <a:t>www.energy.gov/EM</a:t>
            </a:r>
          </a:p>
        </p:txBody>
      </p:sp>
      <p:sp>
        <p:nvSpPr>
          <p:cNvPr id="16" name="TextBox 2"/>
          <p:cNvSpPr txBox="1">
            <a:spLocks noChangeArrowheads="1"/>
          </p:cNvSpPr>
          <p:nvPr/>
        </p:nvSpPr>
        <p:spPr bwMode="auto">
          <a:xfrm>
            <a:off x="7783800" y="6618465"/>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smtClean="0">
                <a:solidFill>
                  <a:srgbClr val="FFFFFF"/>
                </a:solidFill>
                <a:latin typeface="Calibri"/>
                <a:ea typeface="ヒラギノ角ゴ ProN W3"/>
                <a:cs typeface="ヒラギノ角ゴ ProN W3"/>
              </a:rPr>
              <a:pPr algn="r" eaLnBrk="1" fontAlgn="base" hangingPunct="1">
                <a:spcBef>
                  <a:spcPct val="0"/>
                </a:spcBef>
                <a:spcAft>
                  <a:spcPct val="0"/>
                </a:spcAft>
                <a:defRPr/>
              </a:pPr>
              <a:t>‹#›</a:t>
            </a:fld>
            <a:endParaRPr lang="en-US" sz="1000" dirty="0" smtClean="0">
              <a:solidFill>
                <a:srgbClr val="FFFFFF"/>
              </a:solidFill>
              <a:latin typeface="Calibri"/>
              <a:ea typeface="ヒラギノ角ゴ ProN W3"/>
              <a:cs typeface="ヒラギノ角ゴ ProN W3"/>
            </a:endParaRPr>
          </a:p>
        </p:txBody>
      </p:sp>
      <p:pic>
        <p:nvPicPr>
          <p:cNvPr id="7"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23" r:id="rId1"/>
    <p:sldLayoutId id="2147483727" r:id="rId2"/>
  </p:sldLayoutIdLst>
  <p:hf hdr="0" ftr="0" dt="0"/>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457200" indent="-457200" algn="l" defTabSz="914400" rtl="0" eaLnBrk="1" latinLnBrk="0" hangingPunct="1">
        <a:spcBef>
          <a:spcPct val="20000"/>
        </a:spcBef>
        <a:buClr>
          <a:srgbClr val="002499"/>
        </a:buClr>
        <a:buFont typeface="Calibri" pitchFamily="34" charset="0"/>
        <a:buChar char="•"/>
        <a:defRPr sz="2100" kern="1200">
          <a:solidFill>
            <a:srgbClr val="0024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35000"/>
            <a:lum/>
          </a:blip>
          <a:srcRect/>
          <a:stretch>
            <a:fillRect/>
          </a:stretch>
        </a:blipFill>
        <a:effectLst/>
      </p:bgPr>
    </p:bg>
    <p:spTree>
      <p:nvGrpSpPr>
        <p:cNvPr id="1" name=""/>
        <p:cNvGrpSpPr/>
        <p:nvPr/>
      </p:nvGrpSpPr>
      <p:grpSpPr>
        <a:xfrm>
          <a:off x="0" y="0"/>
          <a:ext cx="0" cy="0"/>
          <a:chOff x="0" y="0"/>
          <a:chExt cx="0" cy="0"/>
        </a:xfrm>
      </p:grpSpPr>
      <p:pic>
        <p:nvPicPr>
          <p:cNvPr id="12" name="Picture 11" descr="Iinside header with EM written out.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
            <a:ext cx="9144000" cy="6858001"/>
          </a:xfrm>
          <a:prstGeom prst="rect">
            <a:avLst/>
          </a:prstGeom>
        </p:spPr>
      </p:pic>
      <p:sp>
        <p:nvSpPr>
          <p:cNvPr id="13" name="Rectangle 2"/>
          <p:cNvSpPr>
            <a:spLocks noChangeArrowheads="1"/>
          </p:cNvSpPr>
          <p:nvPr/>
        </p:nvSpPr>
        <p:spPr bwMode="auto">
          <a:xfrm flipH="1">
            <a:off x="0"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14" name="Title 1"/>
          <p:cNvSpPr txBox="1">
            <a:spLocks noChangeArrowheads="1"/>
          </p:cNvSpPr>
          <p:nvPr/>
        </p:nvSpPr>
        <p:spPr bwMode="auto">
          <a:xfrm>
            <a:off x="0" y="1"/>
            <a:ext cx="7469188" cy="1725613"/>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a:spcBef>
                <a:spcPct val="0"/>
              </a:spcBef>
              <a:spcAft>
                <a:spcPct val="0"/>
              </a:spcAft>
              <a:defRPr/>
            </a:pPr>
            <a:endParaRPr lang="en-US" sz="2800" dirty="0" smtClean="0">
              <a:solidFill>
                <a:srgbClr val="FFFFFF"/>
              </a:solidFill>
              <a:latin typeface="Helvetica Neue"/>
            </a:endParaRPr>
          </a:p>
        </p:txBody>
      </p:sp>
      <p:sp>
        <p:nvSpPr>
          <p:cNvPr id="15" name="TextBox 1"/>
          <p:cNvSpPr txBox="1">
            <a:spLocks noChangeArrowheads="1"/>
          </p:cNvSpPr>
          <p:nvPr/>
        </p:nvSpPr>
        <p:spPr bwMode="auto">
          <a:xfrm>
            <a:off x="7414064"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dirty="0" smtClean="0">
                <a:solidFill>
                  <a:srgbClr val="FFE8A6"/>
                </a:solidFill>
                <a:latin typeface="Calibri"/>
                <a:ea typeface="ヒラギノ角ゴ ProN W3"/>
                <a:cs typeface="ヒラギノ角ゴ ProN W3"/>
              </a:rPr>
              <a:t>www.energy.gov/EM</a:t>
            </a:r>
          </a:p>
        </p:txBody>
      </p:sp>
      <p:sp>
        <p:nvSpPr>
          <p:cNvPr id="16" name="TextBox 2"/>
          <p:cNvSpPr txBox="1">
            <a:spLocks noChangeArrowheads="1"/>
          </p:cNvSpPr>
          <p:nvPr/>
        </p:nvSpPr>
        <p:spPr bwMode="auto">
          <a:xfrm>
            <a:off x="7783800" y="6618465"/>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smtClean="0">
                <a:solidFill>
                  <a:srgbClr val="FFFFFF"/>
                </a:solidFill>
                <a:latin typeface="Calibri"/>
                <a:ea typeface="ヒラギノ角ゴ ProN W3"/>
                <a:cs typeface="ヒラギノ角ゴ ProN W3"/>
              </a:rPr>
              <a:pPr algn="r" eaLnBrk="1" fontAlgn="base" hangingPunct="1">
                <a:spcBef>
                  <a:spcPct val="0"/>
                </a:spcBef>
                <a:spcAft>
                  <a:spcPct val="0"/>
                </a:spcAft>
                <a:defRPr/>
              </a:pPr>
              <a:t>‹#›</a:t>
            </a:fld>
            <a:endParaRPr lang="en-US" sz="1000" dirty="0" smtClean="0">
              <a:solidFill>
                <a:srgbClr val="FFFFFF"/>
              </a:solidFill>
              <a:latin typeface="Calibri"/>
              <a:ea typeface="ヒラギノ角ゴ ProN W3"/>
              <a:cs typeface="ヒラギノ角ゴ ProN W3"/>
            </a:endParaRPr>
          </a:p>
        </p:txBody>
      </p:sp>
      <p:pic>
        <p:nvPicPr>
          <p:cNvPr id="7"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1" r:id="rId1"/>
    <p:sldLayoutId id="2147483735" r:id="rId2"/>
  </p:sldLayoutIdLst>
  <p:hf hdr="0" ftr="0" dt="0"/>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457200" indent="-457200" algn="l" defTabSz="914400" rtl="0" eaLnBrk="1" latinLnBrk="0" hangingPunct="1">
        <a:spcBef>
          <a:spcPct val="20000"/>
        </a:spcBef>
        <a:buClr>
          <a:srgbClr val="002499"/>
        </a:buClr>
        <a:buFont typeface="Calibri" pitchFamily="34" charset="0"/>
        <a:buChar char="•"/>
        <a:defRPr sz="2100" kern="1200">
          <a:solidFill>
            <a:srgbClr val="0024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9"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1" y="4048761"/>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2" y="1645921"/>
            <a:ext cx="2438399" cy="365760"/>
          </a:xfrm>
          <a:prstGeom prst="rect">
            <a:avLst/>
          </a:prstGeom>
        </p:spPr>
        <p:txBody>
          <a:bodyPr vert="horz" lIns="91440" tIns="45720" rIns="91440" bIns="45720" rtlCol="0" anchor="ctr"/>
          <a:lstStyle>
            <a:lvl1pPr algn="l">
              <a:defRPr sz="1200">
                <a:solidFill>
                  <a:schemeClr val="bg2"/>
                </a:solidFill>
              </a:defRPr>
            </a:lvl1pPr>
          </a:lstStyle>
          <a:p>
            <a:fld id="{F15D3AEF-FDAD-4B3B-82CC-A55767CCF43A}" type="datetime1">
              <a:rPr lang="en-US" smtClean="0"/>
              <a:t>2/18/2016</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676400"/>
            <a:ext cx="8458200" cy="1295399"/>
          </a:xfrm>
        </p:spPr>
        <p:txBody>
          <a:bodyPr/>
          <a:lstStyle/>
          <a:p>
            <a:pPr algn="ctr"/>
            <a:r>
              <a:rPr lang="en-US" sz="4800" dirty="0" smtClean="0">
                <a:solidFill>
                  <a:srgbClr val="0070C0"/>
                </a:solidFill>
              </a:rPr>
              <a:t>WIPP </a:t>
            </a:r>
            <a:br>
              <a:rPr lang="en-US" sz="4800" dirty="0" smtClean="0">
                <a:solidFill>
                  <a:srgbClr val="0070C0"/>
                </a:solidFill>
              </a:rPr>
            </a:br>
            <a:r>
              <a:rPr lang="en-US" sz="4400" dirty="0" smtClean="0">
                <a:solidFill>
                  <a:srgbClr val="0070C0"/>
                </a:solidFill>
              </a:rPr>
              <a:t>Integrated</a:t>
            </a:r>
            <a:r>
              <a:rPr lang="en-US" sz="4800" dirty="0" smtClean="0">
                <a:solidFill>
                  <a:srgbClr val="0070C0"/>
                </a:solidFill>
              </a:rPr>
              <a:t/>
            </a:r>
            <a:br>
              <a:rPr lang="en-US" sz="4800" dirty="0" smtClean="0">
                <a:solidFill>
                  <a:srgbClr val="0070C0"/>
                </a:solidFill>
              </a:rPr>
            </a:br>
            <a:r>
              <a:rPr lang="en-US" sz="4400" dirty="0" smtClean="0">
                <a:solidFill>
                  <a:srgbClr val="0070C0"/>
                </a:solidFill>
              </a:rPr>
              <a:t>Performance Measurement Baseline Workshop</a:t>
            </a:r>
            <a:endParaRPr lang="en-US" sz="4400" dirty="0">
              <a:solidFill>
                <a:srgbClr val="0070C0"/>
              </a:solidFill>
            </a:endParaRPr>
          </a:p>
        </p:txBody>
      </p:sp>
      <p:sp>
        <p:nvSpPr>
          <p:cNvPr id="4" name="Subtitle 3"/>
          <p:cNvSpPr>
            <a:spLocks noGrp="1"/>
          </p:cNvSpPr>
          <p:nvPr>
            <p:ph type="subTitle" idx="1"/>
          </p:nvPr>
        </p:nvSpPr>
        <p:spPr>
          <a:xfrm>
            <a:off x="411480" y="5029200"/>
            <a:ext cx="6659880" cy="1066800"/>
          </a:xfrm>
        </p:spPr>
        <p:txBody>
          <a:bodyPr>
            <a:noAutofit/>
          </a:bodyPr>
          <a:lstStyle/>
          <a:p>
            <a:r>
              <a:rPr lang="en-US" sz="2400" b="1" dirty="0" smtClean="0">
                <a:solidFill>
                  <a:schemeClr val="tx1"/>
                </a:solidFill>
              </a:rPr>
              <a:t>U.S. Department of Energy</a:t>
            </a:r>
          </a:p>
          <a:p>
            <a:r>
              <a:rPr lang="en-US" sz="2400" b="1" dirty="0" smtClean="0">
                <a:solidFill>
                  <a:schemeClr val="tx1"/>
                </a:solidFill>
              </a:rPr>
              <a:t>Waste Isolation Pilot Plant</a:t>
            </a:r>
          </a:p>
          <a:p>
            <a:endParaRPr lang="en-US" dirty="0" smtClean="0">
              <a:solidFill>
                <a:schemeClr val="accent6">
                  <a:lumMod val="20000"/>
                  <a:lumOff val="80000"/>
                </a:schemeClr>
              </a:solidFill>
            </a:endParaRPr>
          </a:p>
          <a:p>
            <a:r>
              <a:rPr lang="en-US" b="1" dirty="0" smtClean="0">
                <a:solidFill>
                  <a:schemeClr val="tx1"/>
                </a:solidFill>
              </a:rPr>
              <a:t>February 19, 2016</a:t>
            </a:r>
            <a:endParaRPr lang="en-US" b="1" dirty="0">
              <a:solidFill>
                <a:schemeClr val="tx1"/>
              </a:solidFill>
            </a:endParaRPr>
          </a:p>
        </p:txBody>
      </p:sp>
      <p:pic>
        <p:nvPicPr>
          <p:cNvPr id="205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8889" l="0" r="100000">
                        <a14:foregroundMark x1="52222" y1="21111" x2="52222" y2="21111"/>
                      </a14:backgroundRemoval>
                    </a14:imgEffect>
                  </a14:imgLayer>
                </a14:imgProps>
              </a:ext>
              <a:ext uri="{28A0092B-C50C-407E-A947-70E740481C1C}">
                <a14:useLocalDpi xmlns:a14="http://schemas.microsoft.com/office/drawing/2010/main"/>
              </a:ext>
            </a:extLst>
          </a:blip>
          <a:srcRect/>
          <a:stretch>
            <a:fillRect/>
          </a:stretch>
        </p:blipFill>
        <p:spPr bwMode="auto">
          <a:xfrm>
            <a:off x="411480" y="161925"/>
            <a:ext cx="118872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108356"/>
            <a:ext cx="2758475" cy="35678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081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Title 5"/>
          <p:cNvSpPr>
            <a:spLocks noGrp="1"/>
          </p:cNvSpPr>
          <p:nvPr>
            <p:ph type="title"/>
          </p:nvPr>
        </p:nvSpPr>
        <p:spPr>
          <a:xfrm>
            <a:off x="838200" y="228600"/>
            <a:ext cx="7620000" cy="1143000"/>
          </a:xfrm>
        </p:spPr>
        <p:txBody>
          <a:bodyPr/>
          <a:lstStyle/>
          <a:p>
            <a:pPr algn="ctr"/>
            <a:r>
              <a:rPr lang="en-US" sz="4000" b="1" dirty="0" smtClean="0">
                <a:solidFill>
                  <a:srgbClr val="0070C0"/>
                </a:solidFill>
                <a:latin typeface="+mn-lt"/>
              </a:rPr>
              <a:t>Documented Safety Analysis  (DSA)</a:t>
            </a:r>
          </a:p>
        </p:txBody>
      </p:sp>
      <p:sp>
        <p:nvSpPr>
          <p:cNvPr id="13314" name="Content Placeholder 8"/>
          <p:cNvSpPr>
            <a:spLocks noGrp="1"/>
          </p:cNvSpPr>
          <p:nvPr>
            <p:ph idx="1"/>
          </p:nvPr>
        </p:nvSpPr>
        <p:spPr>
          <a:xfrm>
            <a:off x="533400" y="1447800"/>
            <a:ext cx="8077200" cy="4800600"/>
          </a:xfrm>
        </p:spPr>
        <p:txBody>
          <a:bodyPr>
            <a:normAutofit/>
          </a:bodyPr>
          <a:lstStyle/>
          <a:p>
            <a:pPr marL="0" indent="0">
              <a:buNone/>
            </a:pPr>
            <a:r>
              <a:rPr lang="en-US" sz="2400" dirty="0" smtClean="0"/>
              <a:t>Safety Basis Documents are reviewed and approved by DOE as the rules (controls) to operate a nuclear facility.</a:t>
            </a:r>
          </a:p>
          <a:p>
            <a:pPr marL="0" indent="0"/>
            <a:endParaRPr lang="en-US" sz="2400" dirty="0" smtClean="0"/>
          </a:p>
          <a:p>
            <a:pPr marL="0" indent="0">
              <a:buNone/>
            </a:pPr>
            <a:r>
              <a:rPr lang="en-US" sz="2400" dirty="0" smtClean="0"/>
              <a:t>The </a:t>
            </a:r>
            <a:r>
              <a:rPr lang="en-US" sz="2400" b="1" dirty="0" smtClean="0">
                <a:solidFill>
                  <a:srgbClr val="0070C0"/>
                </a:solidFill>
              </a:rPr>
              <a:t>Safety Basis </a:t>
            </a:r>
            <a:r>
              <a:rPr lang="en-US" sz="2400" dirty="0" smtClean="0"/>
              <a:t>consists of 2 documents:</a:t>
            </a:r>
          </a:p>
          <a:p>
            <a:pPr marL="0" indent="0">
              <a:buNone/>
            </a:pPr>
            <a:endParaRPr lang="en-US" sz="800" b="1" dirty="0" smtClean="0">
              <a:solidFill>
                <a:srgbClr val="00CC00"/>
              </a:solidFill>
            </a:endParaRPr>
          </a:p>
          <a:p>
            <a:pPr marL="342900" indent="-342900">
              <a:buFont typeface="Arial" panose="020B0604020202020204" pitchFamily="34" charset="0"/>
              <a:buChar char="•"/>
            </a:pPr>
            <a:r>
              <a:rPr lang="en-US" sz="2400" b="1" dirty="0" smtClean="0">
                <a:solidFill>
                  <a:srgbClr val="0070C0"/>
                </a:solidFill>
              </a:rPr>
              <a:t>Documented Safety Analysis </a:t>
            </a:r>
            <a:r>
              <a:rPr lang="en-US" sz="2400" dirty="0" smtClean="0"/>
              <a:t>(DSA)</a:t>
            </a:r>
          </a:p>
          <a:p>
            <a:pPr marL="631825" lvl="2">
              <a:buFont typeface="Arial" panose="020B0604020202020204" pitchFamily="34" charset="0"/>
              <a:buChar char="•"/>
            </a:pPr>
            <a:r>
              <a:rPr lang="en-US" dirty="0" smtClean="0"/>
              <a:t>The DSA </a:t>
            </a:r>
            <a:r>
              <a:rPr lang="en-US" u="sng" dirty="0" smtClean="0"/>
              <a:t>documents</a:t>
            </a:r>
            <a:r>
              <a:rPr lang="en-US" dirty="0" smtClean="0"/>
              <a:t> the facility configuration, the processes to be performed, and </a:t>
            </a:r>
            <a:r>
              <a:rPr lang="en-US" u="sng" dirty="0" smtClean="0"/>
              <a:t>analyzes</a:t>
            </a:r>
            <a:r>
              <a:rPr lang="en-US" dirty="0" smtClean="0"/>
              <a:t> accident scenarios appropriate for the facility and operations.</a:t>
            </a:r>
          </a:p>
          <a:p>
            <a:pPr marL="403225" lvl="2" indent="0">
              <a:buNone/>
            </a:pPr>
            <a:endParaRPr lang="en-US" dirty="0" smtClean="0"/>
          </a:p>
          <a:p>
            <a:pPr marL="342900" indent="-342900">
              <a:buFont typeface="Arial" panose="020B0604020202020204" pitchFamily="34" charset="0"/>
              <a:buChar char="•"/>
            </a:pPr>
            <a:r>
              <a:rPr lang="en-US" sz="2400" b="1" dirty="0" smtClean="0">
                <a:solidFill>
                  <a:srgbClr val="0070C0"/>
                </a:solidFill>
              </a:rPr>
              <a:t>Technical Safety Requirements </a:t>
            </a:r>
            <a:r>
              <a:rPr lang="en-US" sz="2400" dirty="0" smtClean="0"/>
              <a:t>(TSRs)</a:t>
            </a:r>
          </a:p>
          <a:p>
            <a:pPr marL="631825" lvl="2">
              <a:buFont typeface="Arial" panose="020B0604020202020204" pitchFamily="34" charset="0"/>
              <a:buChar char="•"/>
            </a:pPr>
            <a:r>
              <a:rPr lang="en-US" dirty="0" smtClean="0"/>
              <a:t>TSRs are “</a:t>
            </a:r>
            <a:r>
              <a:rPr lang="en-US" u="sng" dirty="0" smtClean="0"/>
              <a:t>the rules</a:t>
            </a:r>
            <a:r>
              <a:rPr lang="en-US" dirty="0" smtClean="0"/>
              <a:t>” that come from the DSA analysis, and these </a:t>
            </a:r>
            <a:r>
              <a:rPr lang="en-US" u="sng" dirty="0" smtClean="0"/>
              <a:t>rules</a:t>
            </a:r>
            <a:r>
              <a:rPr lang="en-US" dirty="0" smtClean="0"/>
              <a:t> are in place to reduce the probability and/or consequences of accident scenarios.</a:t>
            </a:r>
          </a:p>
        </p:txBody>
      </p:sp>
      <p:sp>
        <p:nvSpPr>
          <p:cNvPr id="2" name="Slide Number Placeholder 1"/>
          <p:cNvSpPr>
            <a:spLocks noGrp="1"/>
          </p:cNvSpPr>
          <p:nvPr>
            <p:ph type="sldNum" sz="quarter" idx="12"/>
          </p:nvPr>
        </p:nvSpPr>
        <p:spPr/>
        <p:txBody>
          <a:bodyPr/>
          <a:lstStyle/>
          <a:p>
            <a:fld id="{4551A24E-B87B-48B8-84B0-54A31DFEC34B}" type="slidenum">
              <a:rPr lang="en-US" smtClean="0">
                <a:solidFill>
                  <a:schemeClr val="tx1"/>
                </a:solidFill>
              </a:rPr>
              <a:pPr/>
              <a:t>10</a:t>
            </a:fld>
            <a:endParaRPr lang="en-US" dirty="0">
              <a:solidFill>
                <a:schemeClr val="tx1"/>
              </a:solidFill>
            </a:endParaRPr>
          </a:p>
        </p:txBody>
      </p:sp>
    </p:spTree>
    <p:custDataLst>
      <p:tags r:id="rId1"/>
    </p:custDataLst>
    <p:extLst>
      <p:ext uri="{BB962C8B-B14F-4D97-AF65-F5344CB8AC3E}">
        <p14:creationId xmlns:p14="http://schemas.microsoft.com/office/powerpoint/2010/main" val="171053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620000" cy="1143000"/>
          </a:xfrm>
        </p:spPr>
        <p:txBody>
          <a:bodyPr/>
          <a:lstStyle/>
          <a:p>
            <a:pPr algn="ctr"/>
            <a:r>
              <a:rPr lang="en-US" dirty="0" smtClean="0">
                <a:latin typeface="Arial" pitchFamily="34" charset="0"/>
              </a:rPr>
              <a:t/>
            </a:r>
            <a:br>
              <a:rPr lang="en-US" dirty="0" smtClean="0">
                <a:latin typeface="Arial" pitchFamily="34" charset="0"/>
              </a:rPr>
            </a:br>
            <a:r>
              <a:rPr lang="en-US" b="1" dirty="0" smtClean="0">
                <a:solidFill>
                  <a:srgbClr val="0070C0"/>
                </a:solidFill>
                <a:latin typeface="+mn-lt"/>
              </a:rPr>
              <a:t>DSA Hazard Analysis</a:t>
            </a:r>
            <a:r>
              <a:rPr lang="en-US" dirty="0" smtClean="0">
                <a:latin typeface="Arial" pitchFamily="34" charset="0"/>
              </a:rPr>
              <a:t/>
            </a:r>
            <a:br>
              <a:rPr lang="en-US" dirty="0" smtClean="0">
                <a:latin typeface="Arial" pitchFamily="34" charset="0"/>
              </a:rPr>
            </a:br>
            <a:endParaRPr lang="en-US" dirty="0"/>
          </a:p>
        </p:txBody>
      </p:sp>
      <p:sp>
        <p:nvSpPr>
          <p:cNvPr id="3" name="Content Placeholder 2"/>
          <p:cNvSpPr>
            <a:spLocks noGrp="1"/>
          </p:cNvSpPr>
          <p:nvPr>
            <p:ph idx="1"/>
          </p:nvPr>
        </p:nvSpPr>
        <p:spPr>
          <a:xfrm>
            <a:off x="381000" y="1524000"/>
            <a:ext cx="8334375" cy="5222586"/>
          </a:xfrm>
        </p:spPr>
        <p:txBody>
          <a:bodyPr/>
          <a:lstStyle/>
          <a:p>
            <a:pPr marL="344488" indent="-344488">
              <a:defRPr/>
            </a:pPr>
            <a:r>
              <a:rPr lang="en-US" b="1" dirty="0" smtClean="0"/>
              <a:t>Types of Accidents Analyzed in DSA</a:t>
            </a:r>
            <a:endParaRPr lang="en-US" b="1" dirty="0"/>
          </a:p>
          <a:p>
            <a:pPr marL="404813" lvl="1" indent="-344488">
              <a:defRPr/>
            </a:pPr>
            <a:r>
              <a:rPr lang="en-US" dirty="0" smtClean="0"/>
              <a:t>Natural Phenomena Hazards (Earthquake, Tornado, Wind, Snow)</a:t>
            </a:r>
          </a:p>
          <a:p>
            <a:pPr marL="404813" lvl="1" indent="-344488">
              <a:defRPr/>
            </a:pPr>
            <a:r>
              <a:rPr lang="en-US" dirty="0" smtClean="0"/>
              <a:t>Fires (pool fires, combustible fires, internal drum fires)</a:t>
            </a:r>
          </a:p>
          <a:p>
            <a:pPr marL="404813" lvl="1" indent="-344488">
              <a:defRPr/>
            </a:pPr>
            <a:r>
              <a:rPr lang="en-US" dirty="0" smtClean="0"/>
              <a:t>Explosions, deflagrations</a:t>
            </a:r>
          </a:p>
          <a:p>
            <a:pPr marL="404813" lvl="1" indent="-344488">
              <a:defRPr/>
            </a:pPr>
            <a:r>
              <a:rPr lang="en-US" dirty="0" smtClean="0"/>
              <a:t>Roof Falls</a:t>
            </a:r>
          </a:p>
          <a:p>
            <a:pPr marL="404813" lvl="1" indent="-344488">
              <a:defRPr/>
            </a:pPr>
            <a:r>
              <a:rPr lang="en-US" dirty="0" smtClean="0"/>
              <a:t>Drops</a:t>
            </a:r>
          </a:p>
          <a:p>
            <a:pPr marL="404813" lvl="1" indent="-344488">
              <a:defRPr/>
            </a:pPr>
            <a:r>
              <a:rPr lang="en-US" dirty="0" smtClean="0"/>
              <a:t>Punctures</a:t>
            </a:r>
          </a:p>
          <a:p>
            <a:pPr marL="404813" lvl="1" indent="-344488">
              <a:defRPr/>
            </a:pPr>
            <a:r>
              <a:rPr lang="en-US" dirty="0" smtClean="0"/>
              <a:t>“Repeat Event” from February 2014 drum rupture (exothermic chemical reaction)</a:t>
            </a:r>
          </a:p>
          <a:p>
            <a:pPr marL="60325" lvl="1" indent="0">
              <a:buNone/>
              <a:defRPr/>
            </a:pPr>
            <a:endParaRPr lang="en-US" b="1" dirty="0" smtClean="0"/>
          </a:p>
          <a:p>
            <a:pPr marL="60325" lvl="1" indent="0">
              <a:buNone/>
              <a:defRPr/>
            </a:pPr>
            <a:r>
              <a:rPr lang="en-US" sz="2400" b="1" dirty="0" smtClean="0"/>
              <a:t>The most </a:t>
            </a:r>
            <a:r>
              <a:rPr lang="en-US" sz="2400" b="1" dirty="0"/>
              <a:t>significant accidents are fire, </a:t>
            </a:r>
            <a:r>
              <a:rPr lang="en-US" sz="2400" b="1" dirty="0" smtClean="0"/>
              <a:t>explosion and loss </a:t>
            </a:r>
            <a:r>
              <a:rPr lang="en-US" sz="2400" b="1"/>
              <a:t>of </a:t>
            </a:r>
            <a:r>
              <a:rPr lang="en-US" sz="2400" b="1" smtClean="0"/>
              <a:t>confinement</a:t>
            </a:r>
            <a:r>
              <a:rPr lang="en-US" sz="2400" b="1" smtClean="0">
                <a:solidFill>
                  <a:srgbClr val="FF0000"/>
                </a:solidFill>
              </a:rPr>
              <a:t>.</a:t>
            </a:r>
            <a:endParaRPr lang="en-US" sz="2400" b="1" dirty="0"/>
          </a:p>
        </p:txBody>
      </p:sp>
      <p:sp>
        <p:nvSpPr>
          <p:cNvPr id="4" name="Slide Number Placeholder 3"/>
          <p:cNvSpPr>
            <a:spLocks noGrp="1"/>
          </p:cNvSpPr>
          <p:nvPr>
            <p:ph type="sldNum" sz="quarter" idx="12"/>
          </p:nvPr>
        </p:nvSpPr>
        <p:spPr>
          <a:xfrm>
            <a:off x="8305800" y="5791200"/>
            <a:ext cx="548640" cy="396240"/>
          </a:xfrm>
        </p:spPr>
        <p:txBody>
          <a:bodyPr/>
          <a:lstStyle/>
          <a:p>
            <a:fld id="{4551A24E-B87B-48B8-84B0-54A31DFEC34B}" type="slidenum">
              <a:rPr lang="en-US" smtClean="0">
                <a:solidFill>
                  <a:schemeClr val="tx1"/>
                </a:solidFill>
              </a:rPr>
              <a:pPr/>
              <a:t>11</a:t>
            </a:fld>
            <a:endParaRPr lang="en-US" dirty="0">
              <a:solidFill>
                <a:schemeClr val="tx1"/>
              </a:solidFill>
            </a:endParaRPr>
          </a:p>
        </p:txBody>
      </p:sp>
    </p:spTree>
    <p:custDataLst>
      <p:tags r:id="rId1"/>
    </p:custDataLst>
    <p:extLst>
      <p:ext uri="{BB962C8B-B14F-4D97-AF65-F5344CB8AC3E}">
        <p14:creationId xmlns:p14="http://schemas.microsoft.com/office/powerpoint/2010/main" val="318374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7023" y="-9525"/>
            <a:ext cx="7620000" cy="1143000"/>
          </a:xfrm>
        </p:spPr>
        <p:txBody>
          <a:bodyPr/>
          <a:lstStyle/>
          <a:p>
            <a:pPr algn="ctr"/>
            <a:r>
              <a:rPr lang="en-US" b="1" dirty="0" smtClean="0">
                <a:solidFill>
                  <a:srgbClr val="0070C0"/>
                </a:solidFill>
              </a:rPr>
              <a:t>Sequence of Implementation</a:t>
            </a:r>
            <a:endParaRPr lang="en-US" b="1" dirty="0">
              <a:solidFill>
                <a:srgbClr val="0070C0"/>
              </a:solidFill>
            </a:endParaRPr>
          </a:p>
        </p:txBody>
      </p:sp>
      <p:sp>
        <p:nvSpPr>
          <p:cNvPr id="4" name="Slide Number Placeholder 3"/>
          <p:cNvSpPr>
            <a:spLocks noGrp="1"/>
          </p:cNvSpPr>
          <p:nvPr>
            <p:ph type="sldNum" sz="quarter" idx="10"/>
          </p:nvPr>
        </p:nvSpPr>
        <p:spPr/>
        <p:txBody>
          <a:bodyPr/>
          <a:lstStyle/>
          <a:p>
            <a:r>
              <a:rPr lang="en-US" dirty="0" smtClean="0"/>
              <a:t>  </a:t>
            </a:r>
            <a:endParaRPr lang="en-US" dirty="0"/>
          </a:p>
        </p:txBody>
      </p:sp>
      <p:sp>
        <p:nvSpPr>
          <p:cNvPr id="11" name="5-Point Star 10"/>
          <p:cNvSpPr/>
          <p:nvPr/>
        </p:nvSpPr>
        <p:spPr>
          <a:xfrm>
            <a:off x="7467600" y="1240135"/>
            <a:ext cx="432620" cy="360065"/>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 name="TextBox 2"/>
          <p:cNvSpPr txBox="1"/>
          <p:nvPr/>
        </p:nvSpPr>
        <p:spPr>
          <a:xfrm>
            <a:off x="433226" y="1239079"/>
            <a:ext cx="1289135" cy="600164"/>
          </a:xfrm>
          <a:prstGeom prst="rect">
            <a:avLst/>
          </a:prstGeom>
          <a:solidFill>
            <a:schemeClr val="accent6">
              <a:lumMod val="20000"/>
              <a:lumOff val="80000"/>
            </a:schemeClr>
          </a:solidFill>
          <a:ln>
            <a:solidFill>
              <a:schemeClr val="tx1"/>
            </a:solidFill>
          </a:ln>
        </p:spPr>
        <p:txBody>
          <a:bodyPr wrap="none" rtlCol="0">
            <a:spAutoFit/>
          </a:bodyPr>
          <a:lstStyle/>
          <a:p>
            <a:r>
              <a:rPr lang="en-US" sz="1100" dirty="0" smtClean="0"/>
              <a:t>DSA/TSR</a:t>
            </a:r>
          </a:p>
          <a:p>
            <a:r>
              <a:rPr lang="en-US" sz="1100" dirty="0" smtClean="0"/>
              <a:t>Submitted to </a:t>
            </a:r>
          </a:p>
          <a:p>
            <a:r>
              <a:rPr lang="en-US" sz="1100" dirty="0" smtClean="0"/>
              <a:t>DOE for Approval</a:t>
            </a:r>
            <a:endParaRPr lang="en-US" sz="1100" dirty="0"/>
          </a:p>
        </p:txBody>
      </p:sp>
      <p:sp>
        <p:nvSpPr>
          <p:cNvPr id="24" name="TextBox 23"/>
          <p:cNvSpPr txBox="1"/>
          <p:nvPr/>
        </p:nvSpPr>
        <p:spPr>
          <a:xfrm>
            <a:off x="2019844" y="2767892"/>
            <a:ext cx="2206053" cy="769441"/>
          </a:xfrm>
          <a:prstGeom prst="rect">
            <a:avLst/>
          </a:prstGeom>
          <a:solidFill>
            <a:schemeClr val="accent6">
              <a:lumMod val="20000"/>
              <a:lumOff val="80000"/>
            </a:schemeClr>
          </a:solidFill>
          <a:ln>
            <a:solidFill>
              <a:schemeClr val="tx1"/>
            </a:solidFill>
          </a:ln>
        </p:spPr>
        <p:txBody>
          <a:bodyPr wrap="none" rtlCol="0">
            <a:spAutoFit/>
          </a:bodyPr>
          <a:lstStyle/>
          <a:p>
            <a:r>
              <a:rPr lang="en-US" sz="1100" dirty="0" smtClean="0"/>
              <a:t>DOE Review and Approval of</a:t>
            </a:r>
          </a:p>
          <a:p>
            <a:r>
              <a:rPr lang="en-US" sz="1100" dirty="0" smtClean="0"/>
              <a:t>DSA/TSR in the form of a </a:t>
            </a:r>
          </a:p>
          <a:p>
            <a:r>
              <a:rPr lang="en-US" sz="1100" dirty="0" smtClean="0"/>
              <a:t>Safety Evaluation Report (SER) </a:t>
            </a:r>
          </a:p>
          <a:p>
            <a:r>
              <a:rPr lang="en-US" sz="1100" dirty="0" smtClean="0"/>
              <a:t>And Authorization Agreement</a:t>
            </a:r>
          </a:p>
        </p:txBody>
      </p:sp>
      <p:sp>
        <p:nvSpPr>
          <p:cNvPr id="25" name="TextBox 24"/>
          <p:cNvSpPr txBox="1"/>
          <p:nvPr/>
        </p:nvSpPr>
        <p:spPr>
          <a:xfrm>
            <a:off x="5116526" y="1223263"/>
            <a:ext cx="1223626" cy="786511"/>
          </a:xfrm>
          <a:prstGeom prst="rect">
            <a:avLst/>
          </a:prstGeom>
          <a:solidFill>
            <a:schemeClr val="accent6">
              <a:lumMod val="20000"/>
              <a:lumOff val="80000"/>
            </a:schemeClr>
          </a:solidFill>
          <a:ln>
            <a:solidFill>
              <a:schemeClr val="tx1"/>
            </a:solidFill>
          </a:ln>
        </p:spPr>
        <p:txBody>
          <a:bodyPr wrap="square" rtlCol="0">
            <a:spAutoFit/>
          </a:bodyPr>
          <a:lstStyle/>
          <a:p>
            <a:r>
              <a:rPr lang="en-US" sz="1100" dirty="0" smtClean="0"/>
              <a:t>Implementation Validation</a:t>
            </a:r>
          </a:p>
          <a:p>
            <a:r>
              <a:rPr lang="en-US" sz="1100" dirty="0" smtClean="0"/>
              <a:t>Review  (IVR)</a:t>
            </a:r>
          </a:p>
          <a:p>
            <a:r>
              <a:rPr lang="en-US" sz="1100" dirty="0" smtClean="0"/>
              <a:t>Conducted</a:t>
            </a:r>
          </a:p>
        </p:txBody>
      </p:sp>
      <p:sp>
        <p:nvSpPr>
          <p:cNvPr id="29" name="TextBox 28"/>
          <p:cNvSpPr txBox="1"/>
          <p:nvPr/>
        </p:nvSpPr>
        <p:spPr>
          <a:xfrm>
            <a:off x="2176938" y="1214282"/>
            <a:ext cx="1898277" cy="1277273"/>
          </a:xfrm>
          <a:prstGeom prst="rect">
            <a:avLst/>
          </a:prstGeom>
          <a:solidFill>
            <a:schemeClr val="accent6">
              <a:lumMod val="20000"/>
              <a:lumOff val="80000"/>
            </a:schemeClr>
          </a:solidFill>
          <a:ln>
            <a:solidFill>
              <a:schemeClr val="tx1"/>
            </a:solidFill>
          </a:ln>
        </p:spPr>
        <p:txBody>
          <a:bodyPr wrap="none" rtlCol="0">
            <a:spAutoFit/>
          </a:bodyPr>
          <a:lstStyle/>
          <a:p>
            <a:r>
              <a:rPr lang="en-US" sz="1100" dirty="0" smtClean="0"/>
              <a:t>Procedures and Work</a:t>
            </a:r>
          </a:p>
          <a:p>
            <a:r>
              <a:rPr lang="en-US" sz="1100" dirty="0" smtClean="0"/>
              <a:t>Documents updated (on hold)</a:t>
            </a:r>
          </a:p>
          <a:p>
            <a:r>
              <a:rPr lang="en-US" sz="1100" dirty="0" smtClean="0"/>
              <a:t>Training Conducted</a:t>
            </a:r>
          </a:p>
          <a:p>
            <a:r>
              <a:rPr lang="en-US" sz="1100" dirty="0" smtClean="0"/>
              <a:t>Surveillances Performed</a:t>
            </a:r>
          </a:p>
          <a:p>
            <a:r>
              <a:rPr lang="en-US" sz="1100" dirty="0" smtClean="0"/>
              <a:t>SDDs Updated</a:t>
            </a:r>
          </a:p>
          <a:p>
            <a:r>
              <a:rPr lang="en-US" sz="1100" dirty="0" smtClean="0"/>
              <a:t>ISI Performed</a:t>
            </a:r>
          </a:p>
          <a:p>
            <a:r>
              <a:rPr lang="en-US" sz="1100" dirty="0" smtClean="0"/>
              <a:t>Backfit Analysis Performed</a:t>
            </a:r>
          </a:p>
        </p:txBody>
      </p:sp>
      <p:sp>
        <p:nvSpPr>
          <p:cNvPr id="32" name="TextBox 31"/>
          <p:cNvSpPr txBox="1"/>
          <p:nvPr/>
        </p:nvSpPr>
        <p:spPr>
          <a:xfrm>
            <a:off x="1828800" y="4845178"/>
            <a:ext cx="1618905" cy="646331"/>
          </a:xfrm>
          <a:prstGeom prst="rect">
            <a:avLst/>
          </a:prstGeom>
          <a:solidFill>
            <a:schemeClr val="accent6">
              <a:lumMod val="20000"/>
              <a:lumOff val="80000"/>
            </a:schemeClr>
          </a:solidFill>
          <a:ln>
            <a:solidFill>
              <a:schemeClr val="tx1"/>
            </a:solidFill>
          </a:ln>
        </p:spPr>
        <p:txBody>
          <a:bodyPr wrap="none" rtlCol="0">
            <a:spAutoFit/>
          </a:bodyPr>
          <a:lstStyle/>
          <a:p>
            <a:r>
              <a:rPr lang="en-US" sz="1200" dirty="0" smtClean="0"/>
              <a:t>DOE Authorization to</a:t>
            </a:r>
          </a:p>
          <a:p>
            <a:r>
              <a:rPr lang="en-US" sz="1200" dirty="0" smtClean="0"/>
              <a:t>Commence Waste </a:t>
            </a:r>
          </a:p>
          <a:p>
            <a:r>
              <a:rPr lang="en-US" sz="1200" dirty="0" smtClean="0"/>
              <a:t>Emplacement</a:t>
            </a:r>
          </a:p>
        </p:txBody>
      </p:sp>
      <p:sp>
        <p:nvSpPr>
          <p:cNvPr id="33" name="TextBox 32"/>
          <p:cNvSpPr txBox="1"/>
          <p:nvPr/>
        </p:nvSpPr>
        <p:spPr>
          <a:xfrm>
            <a:off x="152400" y="4860063"/>
            <a:ext cx="1335622" cy="646331"/>
          </a:xfrm>
          <a:prstGeom prst="rect">
            <a:avLst/>
          </a:prstGeom>
          <a:solidFill>
            <a:schemeClr val="accent6">
              <a:lumMod val="20000"/>
              <a:lumOff val="80000"/>
            </a:schemeClr>
          </a:solidFill>
          <a:ln>
            <a:solidFill>
              <a:schemeClr val="tx1"/>
            </a:solidFill>
          </a:ln>
        </p:spPr>
        <p:txBody>
          <a:bodyPr wrap="none" rtlCol="0">
            <a:spAutoFit/>
          </a:bodyPr>
          <a:lstStyle/>
          <a:p>
            <a:r>
              <a:rPr lang="en-US" sz="1200" dirty="0" smtClean="0"/>
              <a:t>Cold Operations,</a:t>
            </a:r>
          </a:p>
          <a:p>
            <a:r>
              <a:rPr lang="en-US" sz="1200" dirty="0" smtClean="0"/>
              <a:t>MSA and ORRs</a:t>
            </a:r>
          </a:p>
          <a:p>
            <a:r>
              <a:rPr lang="en-US" sz="1200" dirty="0" smtClean="0"/>
              <a:t>Performed</a:t>
            </a:r>
          </a:p>
        </p:txBody>
      </p:sp>
      <p:sp>
        <p:nvSpPr>
          <p:cNvPr id="34" name="TextBox 33"/>
          <p:cNvSpPr txBox="1"/>
          <p:nvPr/>
        </p:nvSpPr>
        <p:spPr>
          <a:xfrm>
            <a:off x="4882701" y="2489839"/>
            <a:ext cx="1457450" cy="1107996"/>
          </a:xfrm>
          <a:prstGeom prst="rect">
            <a:avLst/>
          </a:prstGeom>
          <a:solidFill>
            <a:schemeClr val="accent6">
              <a:lumMod val="20000"/>
              <a:lumOff val="80000"/>
            </a:schemeClr>
          </a:solidFill>
          <a:ln>
            <a:solidFill>
              <a:schemeClr val="tx1"/>
            </a:solidFill>
          </a:ln>
        </p:spPr>
        <p:txBody>
          <a:bodyPr wrap="none" rtlCol="0">
            <a:spAutoFit/>
          </a:bodyPr>
          <a:lstStyle/>
          <a:p>
            <a:pPr marL="171450" indent="-171450">
              <a:buFont typeface="Arial" panose="020B0604020202020204" pitchFamily="34" charset="0"/>
              <a:buChar char="•"/>
            </a:pPr>
            <a:r>
              <a:rPr lang="en-US" sz="1100" dirty="0" smtClean="0"/>
              <a:t>Procedures and</a:t>
            </a:r>
          </a:p>
          <a:p>
            <a:r>
              <a:rPr lang="en-US" sz="1100" dirty="0" smtClean="0"/>
              <a:t>    Work Documents </a:t>
            </a:r>
          </a:p>
          <a:p>
            <a:r>
              <a:rPr lang="en-US" sz="1100" dirty="0" smtClean="0"/>
              <a:t>    Released</a:t>
            </a:r>
          </a:p>
          <a:p>
            <a:pPr marL="171450" indent="-171450">
              <a:buFont typeface="Arial" panose="020B0604020202020204" pitchFamily="34" charset="0"/>
              <a:buChar char="•"/>
            </a:pPr>
            <a:r>
              <a:rPr lang="en-US" sz="1100" dirty="0" smtClean="0"/>
              <a:t>Daily and Shift</a:t>
            </a:r>
          </a:p>
          <a:p>
            <a:r>
              <a:rPr lang="en-US" sz="1100" dirty="0" smtClean="0"/>
              <a:t>     Surveillances</a:t>
            </a:r>
          </a:p>
          <a:p>
            <a:r>
              <a:rPr lang="en-US" sz="1100" dirty="0" smtClean="0"/>
              <a:t>     Performed</a:t>
            </a:r>
          </a:p>
        </p:txBody>
      </p:sp>
      <p:sp>
        <p:nvSpPr>
          <p:cNvPr id="35" name="TextBox 34"/>
          <p:cNvSpPr txBox="1"/>
          <p:nvPr/>
        </p:nvSpPr>
        <p:spPr>
          <a:xfrm>
            <a:off x="3810000" y="4884003"/>
            <a:ext cx="1379341"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1200" dirty="0" smtClean="0"/>
              <a:t>Emplacement of</a:t>
            </a:r>
          </a:p>
          <a:p>
            <a:r>
              <a:rPr lang="en-US" sz="1200" dirty="0" smtClean="0"/>
              <a:t>TRU WASTE currently</a:t>
            </a:r>
          </a:p>
          <a:p>
            <a:r>
              <a:rPr lang="en-US" sz="1200" dirty="0"/>
              <a:t>s</a:t>
            </a:r>
            <a:r>
              <a:rPr lang="en-US" sz="1200" dirty="0" smtClean="0"/>
              <a:t>tored in WHB</a:t>
            </a:r>
          </a:p>
        </p:txBody>
      </p:sp>
      <p:sp>
        <p:nvSpPr>
          <p:cNvPr id="6" name="TextBox 5"/>
          <p:cNvSpPr txBox="1"/>
          <p:nvPr/>
        </p:nvSpPr>
        <p:spPr>
          <a:xfrm>
            <a:off x="6528619" y="2356321"/>
            <a:ext cx="1929581" cy="2092881"/>
          </a:xfrm>
          <a:prstGeom prst="rect">
            <a:avLst/>
          </a:prstGeom>
          <a:noFill/>
          <a:ln>
            <a:solidFill>
              <a:schemeClr val="tx1"/>
            </a:solidFill>
            <a:prstDash val="lgDash"/>
          </a:ln>
        </p:spPr>
        <p:txBody>
          <a:bodyPr wrap="square" rtlCol="0">
            <a:spAutoFit/>
          </a:bodyPr>
          <a:lstStyle/>
          <a:p>
            <a:r>
              <a:rPr lang="en-US" sz="1100" b="1" dirty="0" smtClean="0"/>
              <a:t>Allows:</a:t>
            </a:r>
          </a:p>
          <a:p>
            <a:r>
              <a:rPr lang="en-US" sz="900" dirty="0" smtClean="0"/>
              <a:t>-     operation of ventilation systems</a:t>
            </a:r>
          </a:p>
          <a:p>
            <a:r>
              <a:rPr lang="en-US" sz="900" dirty="0" smtClean="0"/>
              <a:t>       (UVFS/IVS/WHB)</a:t>
            </a:r>
          </a:p>
          <a:p>
            <a:pPr marL="171450" indent="-171450">
              <a:buFontTx/>
              <a:buChar char="-"/>
            </a:pPr>
            <a:r>
              <a:rPr lang="en-US" sz="900" dirty="0" smtClean="0"/>
              <a:t> surface and u/g liquid fueled </a:t>
            </a:r>
          </a:p>
          <a:p>
            <a:r>
              <a:rPr lang="en-US" sz="900" dirty="0" smtClean="0"/>
              <a:t>      vehicles</a:t>
            </a:r>
          </a:p>
          <a:p>
            <a:r>
              <a:rPr lang="en-US" sz="900" dirty="0" smtClean="0"/>
              <a:t>-     waste hoist</a:t>
            </a:r>
          </a:p>
          <a:p>
            <a:pPr marL="171450" indent="-171450">
              <a:buFontTx/>
              <a:buChar char="-"/>
            </a:pPr>
            <a:r>
              <a:rPr lang="en-US" sz="900" dirty="0" smtClean="0"/>
              <a:t>Real time  monitoring at Panel </a:t>
            </a:r>
          </a:p>
          <a:p>
            <a:r>
              <a:rPr lang="en-US" sz="900" dirty="0"/>
              <a:t> </a:t>
            </a:r>
            <a:r>
              <a:rPr lang="en-US" sz="900" dirty="0" smtClean="0"/>
              <a:t>      6/7</a:t>
            </a:r>
          </a:p>
          <a:p>
            <a:r>
              <a:rPr lang="en-US" sz="1100" b="1" dirty="0" smtClean="0"/>
              <a:t>Does not Authorize:</a:t>
            </a:r>
          </a:p>
          <a:p>
            <a:pPr marL="171450" indent="-171450">
              <a:buFontTx/>
              <a:buChar char="-"/>
            </a:pPr>
            <a:r>
              <a:rPr lang="en-US" sz="900" dirty="0" smtClean="0"/>
              <a:t>SVS operation</a:t>
            </a:r>
          </a:p>
          <a:p>
            <a:pPr marL="171450" indent="-171450">
              <a:buFontTx/>
              <a:buChar char="-"/>
            </a:pPr>
            <a:r>
              <a:rPr lang="en-US" sz="900" dirty="0" smtClean="0"/>
              <a:t>Waste Handling(CH or RH)</a:t>
            </a:r>
          </a:p>
          <a:p>
            <a:pPr marL="171450" indent="-171450">
              <a:buFontTx/>
              <a:buChar char="-"/>
            </a:pPr>
            <a:r>
              <a:rPr lang="en-US" sz="900" dirty="0" smtClean="0"/>
              <a:t>Waste Emplacement</a:t>
            </a:r>
          </a:p>
          <a:p>
            <a:pPr marL="171450" indent="-171450">
              <a:buFontTx/>
              <a:buChar char="-"/>
            </a:pPr>
            <a:r>
              <a:rPr lang="en-US" sz="900" dirty="0" smtClean="0"/>
              <a:t>Receipt of offsite TRU waste</a:t>
            </a:r>
          </a:p>
          <a:p>
            <a:endParaRPr lang="en-US" sz="900" dirty="0" smtClean="0"/>
          </a:p>
        </p:txBody>
      </p:sp>
      <p:sp>
        <p:nvSpPr>
          <p:cNvPr id="38" name="TextBox 37"/>
          <p:cNvSpPr txBox="1"/>
          <p:nvPr/>
        </p:nvSpPr>
        <p:spPr>
          <a:xfrm>
            <a:off x="5562600" y="4876800"/>
            <a:ext cx="1183337" cy="646331"/>
          </a:xfrm>
          <a:prstGeom prst="rect">
            <a:avLst/>
          </a:prstGeom>
          <a:solidFill>
            <a:schemeClr val="accent6">
              <a:lumMod val="20000"/>
              <a:lumOff val="80000"/>
            </a:schemeClr>
          </a:solidFill>
          <a:ln>
            <a:solidFill>
              <a:schemeClr val="tx1"/>
            </a:solidFill>
          </a:ln>
        </p:spPr>
        <p:txBody>
          <a:bodyPr wrap="none" rtlCol="0">
            <a:spAutoFit/>
          </a:bodyPr>
          <a:lstStyle/>
          <a:p>
            <a:r>
              <a:rPr lang="en-US" sz="1200" dirty="0" smtClean="0"/>
              <a:t>Generator Site</a:t>
            </a:r>
          </a:p>
          <a:p>
            <a:r>
              <a:rPr lang="en-US" sz="1200" dirty="0" smtClean="0"/>
              <a:t>Readiness </a:t>
            </a:r>
          </a:p>
          <a:p>
            <a:r>
              <a:rPr lang="en-US" sz="1200" dirty="0" smtClean="0"/>
              <a:t>Evaluations</a:t>
            </a:r>
          </a:p>
        </p:txBody>
      </p:sp>
      <p:sp>
        <p:nvSpPr>
          <p:cNvPr id="39" name="TextBox 38"/>
          <p:cNvSpPr txBox="1"/>
          <p:nvPr/>
        </p:nvSpPr>
        <p:spPr>
          <a:xfrm>
            <a:off x="7086600" y="4948535"/>
            <a:ext cx="1310423" cy="461665"/>
          </a:xfrm>
          <a:prstGeom prst="rect">
            <a:avLst/>
          </a:prstGeom>
          <a:solidFill>
            <a:schemeClr val="accent6">
              <a:lumMod val="20000"/>
              <a:lumOff val="80000"/>
            </a:schemeClr>
          </a:solidFill>
          <a:ln>
            <a:solidFill>
              <a:schemeClr val="tx1"/>
            </a:solidFill>
          </a:ln>
        </p:spPr>
        <p:txBody>
          <a:bodyPr wrap="none" rtlCol="0">
            <a:spAutoFit/>
          </a:bodyPr>
          <a:lstStyle/>
          <a:p>
            <a:r>
              <a:rPr lang="en-US" sz="1200" dirty="0" smtClean="0"/>
              <a:t>WIPP Receipt of</a:t>
            </a:r>
          </a:p>
          <a:p>
            <a:r>
              <a:rPr lang="en-US" sz="1200" dirty="0" smtClean="0"/>
              <a:t>New shipments</a:t>
            </a:r>
          </a:p>
        </p:txBody>
      </p:sp>
      <p:sp>
        <p:nvSpPr>
          <p:cNvPr id="40" name="TextBox 39"/>
          <p:cNvSpPr txBox="1"/>
          <p:nvPr/>
        </p:nvSpPr>
        <p:spPr>
          <a:xfrm>
            <a:off x="7239000" y="1626513"/>
            <a:ext cx="998991" cy="430887"/>
          </a:xfrm>
          <a:prstGeom prst="rect">
            <a:avLst/>
          </a:prstGeom>
          <a:solidFill>
            <a:srgbClr val="CCECFF"/>
          </a:solidFill>
          <a:ln>
            <a:solidFill>
              <a:schemeClr val="tx1"/>
            </a:solidFill>
          </a:ln>
        </p:spPr>
        <p:txBody>
          <a:bodyPr wrap="none" rtlCol="0">
            <a:spAutoFit/>
          </a:bodyPr>
          <a:lstStyle/>
          <a:p>
            <a:r>
              <a:rPr lang="en-US" sz="1100" dirty="0" smtClean="0"/>
              <a:t>DSA Rev 5</a:t>
            </a:r>
          </a:p>
          <a:p>
            <a:r>
              <a:rPr lang="en-US" sz="1100" dirty="0" smtClean="0"/>
              <a:t>Implemented</a:t>
            </a:r>
          </a:p>
        </p:txBody>
      </p:sp>
      <p:sp>
        <p:nvSpPr>
          <p:cNvPr id="49" name="5-Point Star 48"/>
          <p:cNvSpPr/>
          <p:nvPr/>
        </p:nvSpPr>
        <p:spPr>
          <a:xfrm>
            <a:off x="2362200" y="4338268"/>
            <a:ext cx="432620" cy="360065"/>
          </a:xfrm>
          <a:prstGeom prst="star5">
            <a:avLst/>
          </a:prstGeom>
          <a:solidFill>
            <a:srgbClr val="00CC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cxnSp>
        <p:nvCxnSpPr>
          <p:cNvPr id="2054" name="Straight Arrow Connector 2053"/>
          <p:cNvCxnSpPr/>
          <p:nvPr/>
        </p:nvCxnSpPr>
        <p:spPr>
          <a:xfrm>
            <a:off x="1843727" y="1709576"/>
            <a:ext cx="2546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257800" y="5181600"/>
            <a:ext cx="2546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3505200" y="5181600"/>
            <a:ext cx="2546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524000" y="5143900"/>
            <a:ext cx="2546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644073" y="2108989"/>
            <a:ext cx="0" cy="299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6340152" y="1861977"/>
            <a:ext cx="758738" cy="4943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316361" y="1709576"/>
            <a:ext cx="678426" cy="9647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781800" y="5181600"/>
            <a:ext cx="2546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3131065" y="2526275"/>
            <a:ext cx="0" cy="226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914400" y="3923071"/>
            <a:ext cx="56142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914400" y="3923071"/>
            <a:ext cx="3754" cy="775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17876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51A24E-B87B-48B8-84B0-54A31DFEC34B}" type="slidenum">
              <a:rPr lang="en-US" smtClean="0"/>
              <a:pPr/>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6858000"/>
          </a:xfrm>
          <a:prstGeom prst="rect">
            <a:avLst/>
          </a:prstGeom>
        </p:spPr>
      </p:pic>
      <p:sp>
        <p:nvSpPr>
          <p:cNvPr id="6" name="Rounded Rectangle 5"/>
          <p:cNvSpPr/>
          <p:nvPr/>
        </p:nvSpPr>
        <p:spPr>
          <a:xfrm>
            <a:off x="447675" y="3200400"/>
            <a:ext cx="6705600" cy="24765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160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400175" y="228600"/>
            <a:ext cx="6514524" cy="707886"/>
          </a:xfrm>
          <a:prstGeom prst="rect">
            <a:avLst/>
          </a:prstGeom>
          <a:noFill/>
        </p:spPr>
        <p:txBody>
          <a:bodyPr wrap="none" rtlCol="0">
            <a:spAutoFit/>
          </a:bodyPr>
          <a:lstStyle/>
          <a:p>
            <a:r>
              <a:rPr lang="en-US" sz="4000" b="1" dirty="0" smtClean="0">
                <a:solidFill>
                  <a:srgbClr val="0070C0"/>
                </a:solidFill>
              </a:rPr>
              <a:t>Perform Integrated Cold Runs</a:t>
            </a:r>
          </a:p>
        </p:txBody>
      </p:sp>
      <p:sp>
        <p:nvSpPr>
          <p:cNvPr id="2" name="TextBox 1"/>
          <p:cNvSpPr txBox="1"/>
          <p:nvPr/>
        </p:nvSpPr>
        <p:spPr>
          <a:xfrm>
            <a:off x="152400" y="1447800"/>
            <a:ext cx="8839200" cy="532453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Demonstrate the Plant, People and Procedures are ready:</a:t>
            </a:r>
          </a:p>
          <a:p>
            <a:endParaRPr lang="en-US" dirty="0" smtClean="0"/>
          </a:p>
          <a:p>
            <a:r>
              <a:rPr lang="en-US" b="1" dirty="0" smtClean="0">
                <a:solidFill>
                  <a:srgbClr val="0070C0"/>
                </a:solidFill>
              </a:rPr>
              <a:t>         </a:t>
            </a:r>
            <a:r>
              <a:rPr lang="en-US" b="1" u="sng" dirty="0" smtClean="0">
                <a:solidFill>
                  <a:srgbClr val="0070C0"/>
                </a:solidFill>
              </a:rPr>
              <a:t>Plant</a:t>
            </a:r>
          </a:p>
          <a:p>
            <a:pPr marL="742950" lvl="1" indent="-285750">
              <a:buFont typeface="Arial" panose="020B0604020202020204" pitchFamily="34" charset="0"/>
              <a:buChar char="•"/>
            </a:pPr>
            <a:r>
              <a:rPr lang="en-US" dirty="0" smtClean="0"/>
              <a:t>Equipment necessary for receipt, processing and downloading of </a:t>
            </a:r>
          </a:p>
          <a:p>
            <a:pPr lvl="1"/>
            <a:r>
              <a:rPr lang="en-US" dirty="0"/>
              <a:t> </a:t>
            </a:r>
            <a:r>
              <a:rPr lang="en-US" dirty="0" smtClean="0"/>
              <a:t>     waste is available and properly functioning</a:t>
            </a:r>
          </a:p>
          <a:p>
            <a:pPr marL="742950" lvl="1" indent="-285750">
              <a:buFont typeface="Arial" panose="020B0604020202020204" pitchFamily="34" charset="0"/>
              <a:buChar char="•"/>
            </a:pPr>
            <a:r>
              <a:rPr lang="en-US" dirty="0" smtClean="0"/>
              <a:t>U/G Notification System, Localized Fire Suppression Systems in u/g</a:t>
            </a:r>
          </a:p>
          <a:p>
            <a:pPr lvl="1"/>
            <a:endParaRPr lang="en-US" sz="1600" dirty="0" smtClean="0"/>
          </a:p>
          <a:p>
            <a:pPr lvl="1"/>
            <a:r>
              <a:rPr lang="en-US" b="1" u="sng" dirty="0" smtClean="0">
                <a:solidFill>
                  <a:srgbClr val="0070C0"/>
                </a:solidFill>
              </a:rPr>
              <a:t>People</a:t>
            </a:r>
          </a:p>
          <a:p>
            <a:pPr marL="742950" lvl="1" indent="-285750">
              <a:buFont typeface="Arial" panose="020B0604020202020204" pitchFamily="34" charset="0"/>
              <a:buChar char="•"/>
            </a:pPr>
            <a:r>
              <a:rPr lang="en-US" dirty="0" smtClean="0"/>
              <a:t>Demonstrate Nuclear Safety Culture and Conduct of Operations </a:t>
            </a:r>
          </a:p>
          <a:p>
            <a:pPr lvl="1"/>
            <a:r>
              <a:rPr lang="en-US" dirty="0" smtClean="0"/>
              <a:t>      Standards</a:t>
            </a:r>
          </a:p>
          <a:p>
            <a:pPr marL="742950" lvl="1" indent="-285750">
              <a:buFont typeface="Arial" panose="020B0604020202020204" pitchFamily="34" charset="0"/>
              <a:buChar char="•"/>
            </a:pPr>
            <a:r>
              <a:rPr lang="en-US" dirty="0" smtClean="0"/>
              <a:t>Proficiency with new DSA controls   (surveillances, operator rounds)</a:t>
            </a:r>
          </a:p>
          <a:p>
            <a:pPr marL="742950" lvl="1" indent="-285750">
              <a:buFont typeface="Arial" panose="020B0604020202020204" pitchFamily="34" charset="0"/>
              <a:buChar char="•"/>
            </a:pPr>
            <a:r>
              <a:rPr lang="en-US" dirty="0"/>
              <a:t>W</a:t>
            </a:r>
            <a:r>
              <a:rPr lang="en-US" dirty="0" smtClean="0"/>
              <a:t>aste emplacement activities utilizing empty containers</a:t>
            </a:r>
          </a:p>
          <a:p>
            <a:pPr marL="742950" lvl="1" indent="-285750">
              <a:buFont typeface="Arial" panose="020B0604020202020204" pitchFamily="34" charset="0"/>
              <a:buChar char="•"/>
            </a:pPr>
            <a:r>
              <a:rPr lang="en-US" dirty="0" smtClean="0"/>
              <a:t>Maintenance evolutions</a:t>
            </a:r>
          </a:p>
          <a:p>
            <a:pPr lvl="1"/>
            <a:endParaRPr lang="en-US" sz="1600" dirty="0"/>
          </a:p>
          <a:p>
            <a:pPr lvl="1"/>
            <a:r>
              <a:rPr lang="en-US" b="1" u="sng" dirty="0" smtClean="0">
                <a:solidFill>
                  <a:srgbClr val="0070C0"/>
                </a:solidFill>
              </a:rPr>
              <a:t>Process</a:t>
            </a:r>
            <a:endParaRPr lang="en-US" dirty="0" smtClean="0"/>
          </a:p>
          <a:p>
            <a:pPr marL="742950" lvl="1" indent="-285750">
              <a:buFont typeface="Arial" panose="020B0604020202020204" pitchFamily="34" charset="0"/>
              <a:buChar char="•"/>
            </a:pPr>
            <a:r>
              <a:rPr lang="en-US" dirty="0" smtClean="0"/>
              <a:t>Safety Management Program pre-start improvements are demonstrated </a:t>
            </a:r>
          </a:p>
          <a:p>
            <a:pPr marL="1200150" lvl="2" indent="-285750">
              <a:buFont typeface="Arial" panose="020B0604020202020204" pitchFamily="34" charset="0"/>
              <a:buChar char="•"/>
            </a:pPr>
            <a:r>
              <a:rPr lang="en-US" dirty="0" smtClean="0"/>
              <a:t>Examples: Fire Protection, Radiological Controls, Emergency Management</a:t>
            </a:r>
          </a:p>
          <a:p>
            <a:pPr marL="742950" lvl="1" indent="-285750">
              <a:buFont typeface="Arial" panose="020B0604020202020204" pitchFamily="34" charset="0"/>
              <a:buChar char="•"/>
            </a:pPr>
            <a:r>
              <a:rPr lang="en-US" dirty="0" smtClean="0"/>
              <a:t>Conduct drills (Radiological event, injury, fire)</a:t>
            </a:r>
          </a:p>
          <a:p>
            <a:pPr lvl="1"/>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1601135"/>
            <a:ext cx="1127125" cy="2109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65728" y="3720447"/>
            <a:ext cx="977447" cy="646331"/>
          </a:xfrm>
          <a:prstGeom prst="rect">
            <a:avLst/>
          </a:prstGeom>
          <a:noFill/>
        </p:spPr>
        <p:txBody>
          <a:bodyPr wrap="none" rtlCol="0">
            <a:spAutoFit/>
          </a:bodyPr>
          <a:lstStyle/>
          <a:p>
            <a:pPr algn="ctr"/>
            <a:r>
              <a:rPr lang="en-US" sz="1200" b="1" dirty="0" smtClean="0"/>
              <a:t>Notification </a:t>
            </a:r>
          </a:p>
          <a:p>
            <a:pPr algn="ctr"/>
            <a:r>
              <a:rPr lang="en-US" sz="1200" b="1" dirty="0" smtClean="0"/>
              <a:t>System</a:t>
            </a:r>
          </a:p>
          <a:p>
            <a:pPr algn="ctr"/>
            <a:r>
              <a:rPr lang="en-US" sz="1200" b="1" dirty="0" smtClean="0"/>
              <a:t>Radio</a:t>
            </a:r>
          </a:p>
        </p:txBody>
      </p:sp>
      <p:sp>
        <p:nvSpPr>
          <p:cNvPr id="4" name="Slide Number Placeholder 3"/>
          <p:cNvSpPr>
            <a:spLocks noGrp="1"/>
          </p:cNvSpPr>
          <p:nvPr>
            <p:ph type="sldNum" sz="quarter" idx="12"/>
          </p:nvPr>
        </p:nvSpPr>
        <p:spPr/>
        <p:txBody>
          <a:bodyPr/>
          <a:lstStyle/>
          <a:p>
            <a:fld id="{4551A24E-B87B-48B8-84B0-54A31DFEC34B}" type="slidenum">
              <a:rPr lang="en-US" smtClean="0"/>
              <a:pPr/>
              <a:t>14</a:t>
            </a:fld>
            <a:endParaRPr lang="en-US" dirty="0"/>
          </a:p>
        </p:txBody>
      </p:sp>
    </p:spTree>
    <p:extLst>
      <p:ext uri="{BB962C8B-B14F-4D97-AF65-F5344CB8AC3E}">
        <p14:creationId xmlns:p14="http://schemas.microsoft.com/office/powerpoint/2010/main" val="3890971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6858000"/>
          </a:xfrm>
          <a:prstGeom prst="rect">
            <a:avLst/>
          </a:prstGeom>
        </p:spPr>
      </p:pic>
      <p:sp>
        <p:nvSpPr>
          <p:cNvPr id="6" name="Rounded Rectangle 5"/>
          <p:cNvSpPr/>
          <p:nvPr/>
        </p:nvSpPr>
        <p:spPr>
          <a:xfrm>
            <a:off x="447675" y="3438524"/>
            <a:ext cx="6705600" cy="600075"/>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551A24E-B87B-48B8-84B0-54A31DFEC34B}" type="slidenum">
              <a:rPr lang="en-US" smtClean="0"/>
              <a:pPr/>
              <a:t>15</a:t>
            </a:fld>
            <a:endParaRPr lang="en-US" dirty="0"/>
          </a:p>
        </p:txBody>
      </p:sp>
    </p:spTree>
    <p:extLst>
      <p:ext uri="{BB962C8B-B14F-4D97-AF65-F5344CB8AC3E}">
        <p14:creationId xmlns:p14="http://schemas.microsoft.com/office/powerpoint/2010/main" val="2215881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2362200" y="228600"/>
            <a:ext cx="4405886" cy="984885"/>
          </a:xfrm>
          <a:prstGeom prst="rect">
            <a:avLst/>
          </a:prstGeom>
          <a:noFill/>
        </p:spPr>
        <p:txBody>
          <a:bodyPr wrap="none" rtlCol="0">
            <a:spAutoFit/>
          </a:bodyPr>
          <a:lstStyle/>
          <a:p>
            <a:pPr algn="ctr"/>
            <a:r>
              <a:rPr lang="en-US" sz="4000" b="1" dirty="0" smtClean="0">
                <a:solidFill>
                  <a:srgbClr val="0070C0"/>
                </a:solidFill>
              </a:rPr>
              <a:t>Readiness Activities</a:t>
            </a:r>
          </a:p>
          <a:p>
            <a:pPr algn="ctr"/>
            <a:endParaRPr lang="en-US" b="1" dirty="0" smtClean="0">
              <a:solidFill>
                <a:srgbClr val="0070C0"/>
              </a:solidFill>
            </a:endParaRPr>
          </a:p>
        </p:txBody>
      </p:sp>
      <p:sp>
        <p:nvSpPr>
          <p:cNvPr id="2" name="TextBox 1"/>
          <p:cNvSpPr txBox="1"/>
          <p:nvPr/>
        </p:nvSpPr>
        <p:spPr>
          <a:xfrm>
            <a:off x="95942" y="1170087"/>
            <a:ext cx="8819458"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Readiness Activities are governed under DOE O 425.1D, </a:t>
            </a:r>
            <a:r>
              <a:rPr lang="en-US" b="1" i="1" dirty="0" smtClean="0">
                <a:solidFill>
                  <a:srgbClr val="0070C0"/>
                </a:solidFill>
              </a:rPr>
              <a:t>Startup and Restart of Nuclear Facilities.   </a:t>
            </a:r>
          </a:p>
          <a:p>
            <a:pPr marL="742950" lvl="1" indent="-285750">
              <a:buFont typeface="Arial" panose="020B0604020202020204" pitchFamily="34" charset="0"/>
              <a:buChar char="•"/>
            </a:pPr>
            <a:r>
              <a:rPr lang="en-US" dirty="0" smtClean="0"/>
              <a:t>The type of readiness activity to be performed is evaluated based on whether the activity is new, the length of time since an activity has been last performed and the complexity of the activity.</a:t>
            </a:r>
          </a:p>
          <a:p>
            <a:pPr marL="742950" lvl="1" indent="-285750">
              <a:buFont typeface="Arial" panose="020B0604020202020204" pitchFamily="34" charset="0"/>
              <a:buChar char="•"/>
            </a:pPr>
            <a:r>
              <a:rPr lang="en-US" dirty="0" smtClean="0"/>
              <a:t>Readiness activities range from a checklist to a formal review</a:t>
            </a:r>
          </a:p>
          <a:p>
            <a:pPr marL="742950" lvl="1" indent="-285750">
              <a:buFont typeface="Arial" panose="020B0604020202020204" pitchFamily="34" charset="0"/>
              <a:buChar char="•"/>
            </a:pPr>
            <a:r>
              <a:rPr lang="en-US" dirty="0"/>
              <a:t>DOE approves </a:t>
            </a:r>
            <a:r>
              <a:rPr lang="en-US" dirty="0" smtClean="0"/>
              <a:t>the type of readiness activity </a:t>
            </a:r>
          </a:p>
          <a:p>
            <a:pPr lvl="1"/>
            <a:endParaRPr lang="en-US" dirty="0" smtClean="0"/>
          </a:p>
          <a:p>
            <a:pPr lvl="1"/>
            <a:endParaRPr lang="en-US" dirty="0" smtClean="0"/>
          </a:p>
          <a:p>
            <a:pPr marL="285750" indent="-285750">
              <a:buFont typeface="Arial" panose="020B0604020202020204" pitchFamily="34" charset="0"/>
              <a:buChar char="•"/>
            </a:pPr>
            <a:r>
              <a:rPr lang="en-US" dirty="0" smtClean="0"/>
              <a:t>The type of readiness activity for resumption of waste emplacement at WIPP has been determined to be a DOE led Operational Readiness Review.</a:t>
            </a:r>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r>
              <a:rPr lang="en-US" dirty="0" smtClean="0"/>
              <a:t>Prior to DOE conducting the Operational Readiness Review  (ORR), it is prudent for the Contractor to conduct additional assessments to ensure they are ready.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These include a </a:t>
            </a:r>
            <a:r>
              <a:rPr lang="en-US" b="1" dirty="0" smtClean="0">
                <a:solidFill>
                  <a:srgbClr val="0070C0"/>
                </a:solidFill>
              </a:rPr>
              <a:t>Management Self Assessment </a:t>
            </a:r>
            <a:r>
              <a:rPr lang="en-US" dirty="0" smtClean="0"/>
              <a:t>and a Contractor ORR.</a:t>
            </a:r>
          </a:p>
          <a:p>
            <a:pPr lvl="1"/>
            <a:r>
              <a:rPr lang="en-US" dirty="0" smtClean="0"/>
              <a:t> </a:t>
            </a:r>
          </a:p>
          <a:p>
            <a:endParaRPr lang="en-US" dirty="0" smtClean="0"/>
          </a:p>
          <a:p>
            <a:endParaRPr lang="en-US" dirty="0"/>
          </a:p>
        </p:txBody>
      </p:sp>
      <p:sp>
        <p:nvSpPr>
          <p:cNvPr id="3" name="Slide Number Placeholder 2"/>
          <p:cNvSpPr>
            <a:spLocks noGrp="1"/>
          </p:cNvSpPr>
          <p:nvPr>
            <p:ph type="sldNum" sz="quarter" idx="12"/>
          </p:nvPr>
        </p:nvSpPr>
        <p:spPr>
          <a:xfrm>
            <a:off x="8229600" y="5867400"/>
            <a:ext cx="548640" cy="396240"/>
          </a:xfrm>
        </p:spPr>
        <p:txBody>
          <a:bodyPr/>
          <a:lstStyle/>
          <a:p>
            <a:fld id="{4551A24E-B87B-48B8-84B0-54A31DFEC34B}"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278790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6858000"/>
          </a:xfrm>
          <a:prstGeom prst="rect">
            <a:avLst/>
          </a:prstGeom>
        </p:spPr>
      </p:pic>
      <p:sp>
        <p:nvSpPr>
          <p:cNvPr id="6" name="Rounded Rectangle 5"/>
          <p:cNvSpPr/>
          <p:nvPr/>
        </p:nvSpPr>
        <p:spPr>
          <a:xfrm>
            <a:off x="447674" y="4038600"/>
            <a:ext cx="6943725" cy="7620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458200" y="6019800"/>
            <a:ext cx="548640" cy="396240"/>
          </a:xfrm>
        </p:spPr>
        <p:txBody>
          <a:bodyPr/>
          <a:lstStyle/>
          <a:p>
            <a:fld id="{4551A24E-B87B-48B8-84B0-54A31DFEC34B}"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1114756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0"/>
            <a:ext cx="9296400" cy="1143000"/>
          </a:xfrm>
        </p:spPr>
        <p:txBody>
          <a:bodyPr>
            <a:normAutofit fontScale="90000"/>
          </a:bodyPr>
          <a:lstStyle/>
          <a:p>
            <a:pPr algn="ctr"/>
            <a:r>
              <a:rPr lang="en-US" sz="4400" b="1" dirty="0" smtClean="0">
                <a:solidFill>
                  <a:srgbClr val="0070C0"/>
                </a:solidFill>
              </a:rPr>
              <a:t>Contractor Readiness Review  (CORR)</a:t>
            </a:r>
            <a:endParaRPr lang="en-US" b="1" strike="sngStrike" dirty="0">
              <a:solidFill>
                <a:srgbClr val="0070C0"/>
              </a:solidFill>
            </a:endParaRPr>
          </a:p>
        </p:txBody>
      </p:sp>
      <p:sp>
        <p:nvSpPr>
          <p:cNvPr id="2" name="TextBox 1"/>
          <p:cNvSpPr txBox="1"/>
          <p:nvPr/>
        </p:nvSpPr>
        <p:spPr>
          <a:xfrm>
            <a:off x="152400" y="1219200"/>
            <a:ext cx="88392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Conducted by NWP prior to the DOE ORR utilizing a team of independent Subject </a:t>
            </a:r>
            <a:r>
              <a:rPr lang="en-US" dirty="0"/>
              <a:t>M</a:t>
            </a:r>
            <a:r>
              <a:rPr lang="en-US" dirty="0" smtClean="0"/>
              <a:t>atter </a:t>
            </a:r>
            <a:r>
              <a:rPr lang="en-US" dirty="0"/>
              <a:t>E</a:t>
            </a:r>
            <a:r>
              <a:rPr lang="en-US" dirty="0" smtClean="0"/>
              <a:t>xperts</a:t>
            </a:r>
          </a:p>
          <a:p>
            <a:endParaRPr lang="en-US" dirty="0" smtClean="0"/>
          </a:p>
          <a:p>
            <a:pPr marL="285750" indent="-285750">
              <a:buFont typeface="Arial" panose="020B0604020202020204" pitchFamily="34" charset="0"/>
              <a:buChar char="•"/>
            </a:pPr>
            <a:r>
              <a:rPr lang="en-US" dirty="0" smtClean="0"/>
              <a:t>A Plan of Action for the CORR is developed to document the scope of the review and approved by the DOE</a:t>
            </a:r>
          </a:p>
          <a:p>
            <a:endParaRPr lang="en-US" dirty="0" smtClean="0"/>
          </a:p>
          <a:p>
            <a:pPr marL="285750" indent="-285750">
              <a:buFont typeface="Arial" panose="020B0604020202020204" pitchFamily="34" charset="0"/>
              <a:buChar char="•"/>
            </a:pPr>
            <a:r>
              <a:rPr lang="en-US" dirty="0" smtClean="0"/>
              <a:t>The CORR will focus on:</a:t>
            </a:r>
          </a:p>
          <a:p>
            <a:pPr marL="742950" lvl="1" indent="-285750">
              <a:buFont typeface="Arial" panose="020B0604020202020204" pitchFamily="34" charset="0"/>
              <a:buChar char="•"/>
            </a:pPr>
            <a:r>
              <a:rPr lang="en-US" dirty="0" smtClean="0"/>
              <a:t>Implementation of corrective actions associated with the AIB reports</a:t>
            </a:r>
          </a:p>
          <a:p>
            <a:pPr marL="742950" lvl="1" indent="-285750">
              <a:buFont typeface="Arial" panose="020B0604020202020204" pitchFamily="34" charset="0"/>
              <a:buChar char="•"/>
            </a:pPr>
            <a:r>
              <a:rPr lang="en-US" dirty="0"/>
              <a:t>Implementation of Safety Management Program corrective actions </a:t>
            </a:r>
          </a:p>
          <a:p>
            <a:pPr marL="742950" lvl="1" indent="-285750">
              <a:buFont typeface="Arial" panose="020B0604020202020204" pitchFamily="34" charset="0"/>
              <a:buChar char="•"/>
            </a:pPr>
            <a:r>
              <a:rPr lang="en-US" dirty="0" smtClean="0"/>
              <a:t>Ensure the plant, people and the processes are ready for safe and compliant resumption of waste emplacement activities</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From </a:t>
            </a:r>
            <a:r>
              <a:rPr lang="en-US" dirty="0" smtClean="0"/>
              <a:t>the Contractor ORR -  </a:t>
            </a:r>
            <a:r>
              <a:rPr lang="en-US" dirty="0"/>
              <a:t>Good Practices, Findings and Opportunities for Improvement </a:t>
            </a:r>
            <a:r>
              <a:rPr lang="en-US" dirty="0" smtClean="0"/>
              <a:t>may </a:t>
            </a:r>
            <a:r>
              <a:rPr lang="en-US" dirty="0"/>
              <a:t>be identified.  Findings </a:t>
            </a:r>
            <a:r>
              <a:rPr lang="en-US" dirty="0" smtClean="0"/>
              <a:t>that are considered to be pre-starts will be evaluated </a:t>
            </a:r>
            <a:r>
              <a:rPr lang="en-US" dirty="0"/>
              <a:t>for closure prior to beginning the </a:t>
            </a:r>
            <a:r>
              <a:rPr lang="en-US" dirty="0" smtClean="0"/>
              <a:t>DOE </a:t>
            </a:r>
            <a:r>
              <a:rPr lang="en-US" dirty="0"/>
              <a:t>Operational Readiness Review (CORR) or during the </a:t>
            </a:r>
            <a:r>
              <a:rPr lang="en-US" dirty="0" smtClean="0"/>
              <a:t>DOE ORR</a:t>
            </a:r>
            <a:r>
              <a:rPr lang="en-US" dirty="0"/>
              <a:t>.</a:t>
            </a:r>
          </a:p>
          <a:p>
            <a:pPr lvl="1"/>
            <a:endParaRPr lang="en-US" dirty="0" smtClean="0"/>
          </a:p>
          <a:p>
            <a:pPr marL="285750" indent="-285750">
              <a:buFont typeface="Arial" panose="020B0604020202020204" pitchFamily="34" charset="0"/>
              <a:buChar char="•"/>
            </a:pPr>
            <a:r>
              <a:rPr lang="en-US" dirty="0" smtClean="0"/>
              <a:t>NWP will formally declare readiness to the </a:t>
            </a:r>
            <a:r>
              <a:rPr lang="en-US" dirty="0" smtClean="0">
                <a:solidFill>
                  <a:srgbClr val="000000"/>
                </a:solidFill>
              </a:rPr>
              <a:t>DOE, prior to start of </a:t>
            </a:r>
            <a:r>
              <a:rPr lang="en-US" dirty="0" smtClean="0"/>
              <a:t>the DOE ORR.</a:t>
            </a:r>
            <a:endParaRPr lang="en-US" dirty="0"/>
          </a:p>
        </p:txBody>
      </p:sp>
      <p:sp>
        <p:nvSpPr>
          <p:cNvPr id="3" name="Slide Number Placeholder 2"/>
          <p:cNvSpPr>
            <a:spLocks noGrp="1"/>
          </p:cNvSpPr>
          <p:nvPr>
            <p:ph type="sldNum" sz="quarter" idx="12"/>
          </p:nvPr>
        </p:nvSpPr>
        <p:spPr>
          <a:xfrm>
            <a:off x="8229600" y="5901273"/>
            <a:ext cx="548640" cy="396240"/>
          </a:xfrm>
        </p:spPr>
        <p:txBody>
          <a:bodyPr/>
          <a:lstStyle/>
          <a:p>
            <a:fld id="{4551A24E-B87B-48B8-84B0-54A31DFEC34B}"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260829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6858000"/>
          </a:xfrm>
          <a:prstGeom prst="rect">
            <a:avLst/>
          </a:prstGeom>
        </p:spPr>
      </p:pic>
      <p:sp>
        <p:nvSpPr>
          <p:cNvPr id="6" name="Rounded Rectangle 5"/>
          <p:cNvSpPr/>
          <p:nvPr/>
        </p:nvSpPr>
        <p:spPr>
          <a:xfrm>
            <a:off x="447674" y="4724400"/>
            <a:ext cx="7172325" cy="4572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551A24E-B87B-48B8-84B0-54A31DFEC34B}" type="slidenum">
              <a:rPr lang="en-US" smtClean="0">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2796710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20000" cy="1143000"/>
          </a:xfrm>
        </p:spPr>
        <p:txBody>
          <a:bodyPr/>
          <a:lstStyle/>
          <a:p>
            <a:pPr algn="ctr"/>
            <a:r>
              <a:rPr lang="en-US" sz="4000" b="1" dirty="0" smtClean="0">
                <a:solidFill>
                  <a:srgbClr val="0070C0"/>
                </a:solidFill>
              </a:rPr>
              <a:t>Agenda</a:t>
            </a:r>
            <a:endParaRPr lang="en-US" sz="4000" b="1" dirty="0">
              <a:solidFill>
                <a:srgbClr val="0070C0"/>
              </a:solidFill>
            </a:endParaRPr>
          </a:p>
        </p:txBody>
      </p:sp>
      <p:sp>
        <p:nvSpPr>
          <p:cNvPr id="5" name="Content Placeholder 4"/>
          <p:cNvSpPr>
            <a:spLocks noGrp="1"/>
          </p:cNvSpPr>
          <p:nvPr>
            <p:ph idx="1"/>
          </p:nvPr>
        </p:nvSpPr>
        <p:spPr>
          <a:xfrm>
            <a:off x="381000" y="1600200"/>
            <a:ext cx="5105400" cy="4800600"/>
          </a:xfrm>
        </p:spPr>
        <p:txBody>
          <a:bodyPr/>
          <a:lstStyle/>
          <a:p>
            <a:r>
              <a:rPr lang="en-US" b="1" dirty="0" smtClean="0"/>
              <a:t>Introduction and Workshop Objective </a:t>
            </a:r>
          </a:p>
          <a:p>
            <a:pPr>
              <a:buNone/>
            </a:pPr>
            <a:endParaRPr lang="en-US" dirty="0"/>
          </a:p>
          <a:p>
            <a:r>
              <a:rPr lang="en-US" dirty="0" smtClean="0"/>
              <a:t> </a:t>
            </a:r>
            <a:r>
              <a:rPr lang="en-US" b="1" dirty="0" smtClean="0"/>
              <a:t>Integrated Performance </a:t>
            </a:r>
          </a:p>
          <a:p>
            <a:pPr marL="114300" indent="0">
              <a:buNone/>
            </a:pPr>
            <a:r>
              <a:rPr lang="en-US" b="1" dirty="0"/>
              <a:t> </a:t>
            </a:r>
            <a:r>
              <a:rPr lang="en-US" b="1" dirty="0" smtClean="0"/>
              <a:t>    Measurement </a:t>
            </a:r>
            <a:r>
              <a:rPr lang="en-US" b="1" dirty="0"/>
              <a:t>Baseline</a:t>
            </a:r>
          </a:p>
          <a:p>
            <a:endParaRPr lang="en-US" dirty="0"/>
          </a:p>
          <a:p>
            <a:r>
              <a:rPr lang="en-US" dirty="0" smtClean="0"/>
              <a:t> </a:t>
            </a:r>
            <a:r>
              <a:rPr lang="en-US" b="1" dirty="0" smtClean="0"/>
              <a:t>Integrated</a:t>
            </a:r>
            <a:r>
              <a:rPr lang="en-US" dirty="0" smtClean="0"/>
              <a:t> </a:t>
            </a:r>
            <a:r>
              <a:rPr lang="en-US" b="1" dirty="0" smtClean="0"/>
              <a:t>PMB Details</a:t>
            </a:r>
          </a:p>
          <a:p>
            <a:pPr>
              <a:buNone/>
            </a:pPr>
            <a:endParaRPr lang="en-US" dirty="0" smtClean="0"/>
          </a:p>
          <a:p>
            <a:r>
              <a:rPr lang="en-US" b="1" dirty="0" smtClean="0"/>
              <a:t>CD-1 Process – Permanent </a:t>
            </a:r>
          </a:p>
          <a:p>
            <a:pPr marL="114300" indent="0">
              <a:buNone/>
            </a:pPr>
            <a:r>
              <a:rPr lang="en-US" b="1" dirty="0"/>
              <a:t> </a:t>
            </a:r>
            <a:r>
              <a:rPr lang="en-US" b="1" dirty="0" smtClean="0"/>
              <a:t>   Ventilation System </a:t>
            </a:r>
          </a:p>
          <a:p>
            <a:pPr>
              <a:buNone/>
            </a:pPr>
            <a:endParaRPr lang="en-US" dirty="0" smtClean="0"/>
          </a:p>
          <a:p>
            <a:r>
              <a:rPr lang="en-US" b="1" dirty="0" smtClean="0"/>
              <a:t>Questions </a:t>
            </a:r>
            <a:r>
              <a:rPr lang="en-US" b="1" dirty="0"/>
              <a:t>and Answers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053645" cy="146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720098"/>
            <a:ext cx="2053645" cy="160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98260" y="1692773"/>
            <a:ext cx="866776" cy="307777"/>
          </a:xfrm>
          <a:prstGeom prst="rect">
            <a:avLst/>
          </a:prstGeom>
          <a:noFill/>
        </p:spPr>
        <p:txBody>
          <a:bodyPr wrap="none" rtlCol="0">
            <a:spAutoFit/>
          </a:bodyPr>
          <a:lstStyle/>
          <a:p>
            <a:r>
              <a:rPr lang="en-US" sz="1400" b="1" dirty="0" smtClean="0"/>
              <a:t>New EOC</a:t>
            </a:r>
            <a:endParaRPr lang="en-US" sz="1400" b="1" dirty="0"/>
          </a:p>
        </p:txBody>
      </p:sp>
      <p:sp>
        <p:nvSpPr>
          <p:cNvPr id="8" name="TextBox 7"/>
          <p:cNvSpPr txBox="1"/>
          <p:nvPr/>
        </p:nvSpPr>
        <p:spPr>
          <a:xfrm>
            <a:off x="6658500" y="6321623"/>
            <a:ext cx="2256900" cy="307777"/>
          </a:xfrm>
          <a:prstGeom prst="rect">
            <a:avLst/>
          </a:prstGeom>
          <a:noFill/>
        </p:spPr>
        <p:txBody>
          <a:bodyPr wrap="none" rtlCol="0">
            <a:spAutoFit/>
          </a:bodyPr>
          <a:lstStyle/>
          <a:p>
            <a:r>
              <a:rPr lang="en-US" sz="1400" b="1" dirty="0" smtClean="0"/>
              <a:t>AIB/SMP Corrective Actions</a:t>
            </a:r>
            <a:endParaRPr lang="en-US" sz="1400"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251239"/>
            <a:ext cx="2053645" cy="186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705600" y="4111823"/>
            <a:ext cx="2133600" cy="307777"/>
          </a:xfrm>
          <a:prstGeom prst="rect">
            <a:avLst/>
          </a:prstGeom>
          <a:noFill/>
        </p:spPr>
        <p:txBody>
          <a:bodyPr wrap="square" rtlCol="0">
            <a:spAutoFit/>
          </a:bodyPr>
          <a:lstStyle/>
          <a:p>
            <a:r>
              <a:rPr lang="en-US" sz="1400" b="1" dirty="0" smtClean="0"/>
              <a:t>Combustible Control Zone</a:t>
            </a:r>
            <a:endParaRPr lang="en-US" sz="1400" b="1" dirty="0"/>
          </a:p>
        </p:txBody>
      </p:sp>
      <p:sp>
        <p:nvSpPr>
          <p:cNvPr id="4" name="Slide Number Placeholder 3"/>
          <p:cNvSpPr>
            <a:spLocks noGrp="1"/>
          </p:cNvSpPr>
          <p:nvPr>
            <p:ph type="sldNum" sz="quarter" idx="12"/>
          </p:nvPr>
        </p:nvSpPr>
        <p:spPr>
          <a:xfrm>
            <a:off x="1066800" y="6126480"/>
            <a:ext cx="548640" cy="396240"/>
          </a:xfrm>
        </p:spPr>
        <p:txBody>
          <a:bodyPr/>
          <a:lstStyle/>
          <a:p>
            <a:fld id="{4551A24E-B87B-48B8-84B0-54A31DFEC34B}"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4086653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0"/>
            <a:ext cx="8534400" cy="1143000"/>
          </a:xfrm>
        </p:spPr>
        <p:txBody>
          <a:bodyPr>
            <a:normAutofit/>
          </a:bodyPr>
          <a:lstStyle/>
          <a:p>
            <a:pPr algn="ctr"/>
            <a:r>
              <a:rPr lang="en-US" sz="4000" b="1" dirty="0" smtClean="0">
                <a:solidFill>
                  <a:srgbClr val="0070C0"/>
                </a:solidFill>
              </a:rPr>
              <a:t>DOE Readiness Review  (DORR)</a:t>
            </a:r>
            <a:endParaRPr lang="en-US" b="1" strike="sngStrike" dirty="0">
              <a:solidFill>
                <a:srgbClr val="0070C0"/>
              </a:solidFill>
            </a:endParaRPr>
          </a:p>
        </p:txBody>
      </p:sp>
      <p:sp>
        <p:nvSpPr>
          <p:cNvPr id="2" name="TextBox 1"/>
          <p:cNvSpPr txBox="1"/>
          <p:nvPr/>
        </p:nvSpPr>
        <p:spPr>
          <a:xfrm>
            <a:off x="152400" y="1439882"/>
            <a:ext cx="8915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Conducted by the DOE utilizing a team of independent Subject </a:t>
            </a:r>
            <a:r>
              <a:rPr lang="en-US" dirty="0"/>
              <a:t>M</a:t>
            </a:r>
            <a:r>
              <a:rPr lang="en-US" dirty="0" smtClean="0"/>
              <a:t>atter </a:t>
            </a:r>
            <a:r>
              <a:rPr lang="en-US" dirty="0"/>
              <a:t>E</a:t>
            </a:r>
            <a:r>
              <a:rPr lang="en-US" dirty="0" smtClean="0"/>
              <a:t>xperts to assess and determine if waste emplacement activities can be resumed.</a:t>
            </a:r>
          </a:p>
          <a:p>
            <a:endParaRPr lang="en-US" dirty="0" smtClean="0"/>
          </a:p>
          <a:p>
            <a:pPr marL="285750" indent="-285750">
              <a:buFont typeface="Arial" panose="020B0604020202020204" pitchFamily="34" charset="0"/>
              <a:buChar char="•"/>
            </a:pPr>
            <a:r>
              <a:rPr lang="en-US" dirty="0" smtClean="0"/>
              <a:t>Similar to the CORR, the DORR will focus on:</a:t>
            </a:r>
          </a:p>
          <a:p>
            <a:pPr marL="742950" lvl="1" indent="-285750">
              <a:buFont typeface="Arial" panose="020B0604020202020204" pitchFamily="34" charset="0"/>
              <a:buChar char="•"/>
            </a:pPr>
            <a:r>
              <a:rPr lang="en-US" dirty="0"/>
              <a:t>Implementation of corrective actions associated with the AIB reports</a:t>
            </a:r>
          </a:p>
          <a:p>
            <a:pPr marL="742950" lvl="1" indent="-285750">
              <a:buFont typeface="Arial" panose="020B0604020202020204" pitchFamily="34" charset="0"/>
              <a:buChar char="•"/>
            </a:pPr>
            <a:r>
              <a:rPr lang="en-US" dirty="0" smtClean="0"/>
              <a:t>Implementation of Safety Management Program corrective actions </a:t>
            </a:r>
          </a:p>
          <a:p>
            <a:pPr marL="742950" lvl="1" indent="-285750">
              <a:buFont typeface="Arial" panose="020B0604020202020204" pitchFamily="34" charset="0"/>
              <a:buChar char="•"/>
            </a:pPr>
            <a:r>
              <a:rPr lang="en-US" dirty="0" smtClean="0"/>
              <a:t>The assessment will ensure the plant, people and the processes are ready for safe and compliant resumption of waste emplacement activities.</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From </a:t>
            </a:r>
            <a:r>
              <a:rPr lang="en-US" dirty="0" smtClean="0"/>
              <a:t>the DOE ORR -  </a:t>
            </a:r>
            <a:r>
              <a:rPr lang="en-US" dirty="0"/>
              <a:t>Good Practices, Findings and Opportunities for Improvement </a:t>
            </a:r>
            <a:r>
              <a:rPr lang="en-US" dirty="0" smtClean="0"/>
              <a:t>may </a:t>
            </a:r>
            <a:r>
              <a:rPr lang="en-US" dirty="0"/>
              <a:t>be identified.  Findings </a:t>
            </a:r>
            <a:r>
              <a:rPr lang="en-US" dirty="0" smtClean="0"/>
              <a:t>considered to be a prestart activity for commencement of waste emplacement will </a:t>
            </a:r>
            <a:r>
              <a:rPr lang="en-US" dirty="0"/>
              <a:t>be </a:t>
            </a:r>
            <a:r>
              <a:rPr lang="en-US" dirty="0" smtClean="0"/>
              <a:t>addressed and closed.</a:t>
            </a:r>
          </a:p>
          <a:p>
            <a:endParaRPr lang="en-US" dirty="0"/>
          </a:p>
          <a:p>
            <a:pPr marL="285750" indent="-285750">
              <a:buFont typeface="Arial" panose="020B0604020202020204" pitchFamily="34" charset="0"/>
              <a:buChar char="•"/>
            </a:pPr>
            <a:r>
              <a:rPr lang="en-US" dirty="0" smtClean="0"/>
              <a:t>DOE will provide concurrence with the closure of the prestart findings.</a:t>
            </a:r>
          </a:p>
        </p:txBody>
      </p:sp>
      <p:sp>
        <p:nvSpPr>
          <p:cNvPr id="3" name="Slide Number Placeholder 2"/>
          <p:cNvSpPr>
            <a:spLocks noGrp="1"/>
          </p:cNvSpPr>
          <p:nvPr>
            <p:ph type="sldNum" sz="quarter" idx="12"/>
          </p:nvPr>
        </p:nvSpPr>
        <p:spPr/>
        <p:txBody>
          <a:bodyPr/>
          <a:lstStyle/>
          <a:p>
            <a:fld id="{4551A24E-B87B-48B8-84B0-54A31DFEC34B}"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3891030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51A24E-B87B-48B8-84B0-54A31DFEC34B}" type="slidenum">
              <a:rPr lang="en-US" smtClean="0"/>
              <a:pPr/>
              <a:t>21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950"/>
            <a:ext cx="9144000" cy="6858000"/>
          </a:xfrm>
          <a:prstGeom prst="rect">
            <a:avLst/>
          </a:prstGeom>
        </p:spPr>
      </p:pic>
      <p:sp>
        <p:nvSpPr>
          <p:cNvPr id="6" name="Rounded Rectangle 5"/>
          <p:cNvSpPr/>
          <p:nvPr/>
        </p:nvSpPr>
        <p:spPr>
          <a:xfrm>
            <a:off x="447674" y="5353050"/>
            <a:ext cx="7172325" cy="43815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213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152402"/>
            <a:ext cx="8458200" cy="1200329"/>
          </a:xfrm>
          <a:prstGeom prst="rect">
            <a:avLst/>
          </a:prstGeom>
          <a:noFill/>
        </p:spPr>
        <p:txBody>
          <a:bodyPr wrap="square" rtlCol="0">
            <a:spAutoFit/>
          </a:bodyPr>
          <a:lstStyle/>
          <a:p>
            <a:pPr algn="ctr"/>
            <a:r>
              <a:rPr lang="en-US" sz="3600" b="1" dirty="0" smtClean="0">
                <a:solidFill>
                  <a:srgbClr val="0070C0"/>
                </a:solidFill>
                <a:latin typeface="+mj-lt"/>
              </a:rPr>
              <a:t>Authorization to Proceed – Commence Waste  Emplacement</a:t>
            </a:r>
          </a:p>
        </p:txBody>
      </p:sp>
      <p:sp>
        <p:nvSpPr>
          <p:cNvPr id="3" name="TextBox 2"/>
          <p:cNvSpPr txBox="1"/>
          <p:nvPr/>
        </p:nvSpPr>
        <p:spPr>
          <a:xfrm>
            <a:off x="304800" y="1981200"/>
            <a:ext cx="86106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Once the DOE has completed the DOE Operational Readiness Review and agreed upon prestart findings have been satisfactorily closed, authorization to Commence Waste Emplacement will be provided to NWP.</a:t>
            </a:r>
          </a:p>
          <a:p>
            <a:endParaRPr lang="en-US" dirty="0" smtClean="0"/>
          </a:p>
          <a:p>
            <a:endParaRPr lang="en-US" dirty="0"/>
          </a:p>
          <a:p>
            <a:endParaRPr lang="en-US" dirty="0"/>
          </a:p>
          <a:p>
            <a:pPr marL="285750" indent="-285750">
              <a:buFont typeface="Arial" panose="020B0604020202020204" pitchFamily="34" charset="0"/>
              <a:buChar char="•"/>
            </a:pPr>
            <a:r>
              <a:rPr lang="en-US" dirty="0" smtClean="0"/>
              <a:t>In conjunction with the DOE, NMED will perform an evaluation of readiness to restart waste emplacement activities as it applies to their areas of oversight. </a:t>
            </a:r>
          </a:p>
          <a:p>
            <a:r>
              <a:rPr lang="en-US" dirty="0" smtClean="0"/>
              <a:t>  </a:t>
            </a:r>
            <a:endParaRPr lang="en-US" dirty="0"/>
          </a:p>
          <a:p>
            <a:pPr marL="742950" lvl="1" indent="-285750">
              <a:buFont typeface="Arial" panose="020B0604020202020204" pitchFamily="34" charset="0"/>
              <a:buChar char="•"/>
            </a:pPr>
            <a:r>
              <a:rPr lang="en-US" dirty="0"/>
              <a:t>The current schedule has resumption of waste emplacement starting in December 2016</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a:xfrm>
            <a:off x="8258873" y="5715000"/>
            <a:ext cx="548640" cy="396240"/>
          </a:xfrm>
        </p:spPr>
        <p:txBody>
          <a:bodyPr/>
          <a:lstStyle/>
          <a:p>
            <a:fld id="{4551A24E-B87B-48B8-84B0-54A31DFEC34B}" type="slidenum">
              <a:rPr lang="en-US" smtClean="0">
                <a:solidFill>
                  <a:schemeClr val="tx1"/>
                </a:solidFill>
              </a:rPr>
              <a:pPr/>
              <a:t>22</a:t>
            </a:fld>
            <a:endParaRPr lang="en-US" dirty="0">
              <a:solidFill>
                <a:schemeClr val="tx1"/>
              </a:solidFill>
            </a:endParaRPr>
          </a:p>
        </p:txBody>
      </p:sp>
    </p:spTree>
    <p:extLst>
      <p:ext uri="{BB962C8B-B14F-4D97-AF65-F5344CB8AC3E}">
        <p14:creationId xmlns:p14="http://schemas.microsoft.com/office/powerpoint/2010/main" val="3638386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6858000"/>
          </a:xfrm>
          <a:prstGeom prst="rect">
            <a:avLst/>
          </a:prstGeom>
        </p:spPr>
      </p:pic>
      <p:sp>
        <p:nvSpPr>
          <p:cNvPr id="6" name="Rounded Rectangle 5"/>
          <p:cNvSpPr/>
          <p:nvPr/>
        </p:nvSpPr>
        <p:spPr>
          <a:xfrm>
            <a:off x="447674" y="5105400"/>
            <a:ext cx="7172325" cy="2286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551A24E-B87B-48B8-84B0-54A31DFEC34B}"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654809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7"/>
          <p:cNvSpPr>
            <a:spLocks noGrp="1"/>
          </p:cNvSpPr>
          <p:nvPr>
            <p:ph type="title"/>
          </p:nvPr>
        </p:nvSpPr>
        <p:spPr>
          <a:xfrm>
            <a:off x="685800" y="228600"/>
            <a:ext cx="7620000" cy="1143000"/>
          </a:xfrm>
        </p:spPr>
        <p:txBody>
          <a:bodyPr/>
          <a:lstStyle/>
          <a:p>
            <a:pPr algn="ctr"/>
            <a:r>
              <a:rPr lang="en-US" sz="4000" b="1" dirty="0" smtClean="0">
                <a:solidFill>
                  <a:srgbClr val="0070C0"/>
                </a:solidFill>
              </a:rPr>
              <a:t>Integrated PMB – Risk Approach </a:t>
            </a:r>
            <a:endParaRPr lang="en-US" sz="4000" b="1" dirty="0">
              <a:solidFill>
                <a:srgbClr val="0070C0"/>
              </a:solidFill>
            </a:endParaRPr>
          </a:p>
        </p:txBody>
      </p:sp>
      <p:sp>
        <p:nvSpPr>
          <p:cNvPr id="2" name="Content Placeholder 1"/>
          <p:cNvSpPr>
            <a:spLocks noGrp="1"/>
          </p:cNvSpPr>
          <p:nvPr>
            <p:ph idx="1"/>
          </p:nvPr>
        </p:nvSpPr>
        <p:spPr>
          <a:xfrm>
            <a:off x="457200" y="1295400"/>
            <a:ext cx="8153399" cy="5257800"/>
          </a:xfrm>
        </p:spPr>
        <p:txBody>
          <a:bodyPr>
            <a:normAutofit fontScale="70000" lnSpcReduction="20000"/>
          </a:bodyPr>
          <a:lstStyle/>
          <a:p>
            <a:pPr marL="114300" indent="0">
              <a:buNone/>
            </a:pPr>
            <a:r>
              <a:rPr lang="en-US" sz="2900" b="1" dirty="0">
                <a:solidFill>
                  <a:srgbClr val="002060"/>
                </a:solidFill>
              </a:rPr>
              <a:t>How were risks identified?</a:t>
            </a:r>
          </a:p>
          <a:p>
            <a:endParaRPr lang="en-US" sz="1300" dirty="0"/>
          </a:p>
          <a:p>
            <a:pPr>
              <a:lnSpc>
                <a:spcPct val="120000"/>
              </a:lnSpc>
            </a:pPr>
            <a:r>
              <a:rPr lang="en-US" dirty="0" smtClean="0"/>
              <a:t>A comprehensive risk and estimating uncertainty assessment was performed.  The initial Recovery risk register was expanded to include those risks that could impact the WIPP base operational activity program to form an integrated risk register containing both Recovery Project and Base operational activity risks and opportunities.</a:t>
            </a:r>
          </a:p>
          <a:p>
            <a:pPr>
              <a:lnSpc>
                <a:spcPct val="120000"/>
              </a:lnSpc>
              <a:buNone/>
            </a:pPr>
            <a:endParaRPr lang="en-US" dirty="0"/>
          </a:p>
          <a:p>
            <a:pPr>
              <a:lnSpc>
                <a:spcPct val="120000"/>
              </a:lnSpc>
              <a:buNone/>
            </a:pPr>
            <a:r>
              <a:rPr lang="en-US" dirty="0" smtClean="0"/>
              <a:t>	Because the integrated baseline is primarily focused on FY16 and FY17 and the resumption of waste emplacement operations, a specific risk analysis was conducted for the risk items that have the potential to impact the resumption of waste emplacement operations.</a:t>
            </a:r>
          </a:p>
          <a:p>
            <a:pPr>
              <a:buNone/>
            </a:pPr>
            <a:endParaRPr lang="en-US" dirty="0"/>
          </a:p>
          <a:p>
            <a:pPr marL="114300" indent="0">
              <a:buNone/>
            </a:pPr>
            <a:endParaRPr lang="en-US" dirty="0"/>
          </a:p>
          <a:p>
            <a:pPr marL="114300" indent="0">
              <a:buNone/>
            </a:pPr>
            <a:r>
              <a:rPr lang="en-US" b="1" u="sng" dirty="0"/>
              <a:t>Estimate </a:t>
            </a:r>
            <a:r>
              <a:rPr lang="en-US" b="1" u="sng" dirty="0" smtClean="0"/>
              <a:t>Uncertainty (Management Reserve and Contingency)</a:t>
            </a:r>
            <a:endParaRPr lang="en-US" b="1" u="sng" dirty="0"/>
          </a:p>
          <a:p>
            <a:pPr>
              <a:lnSpc>
                <a:spcPct val="120000"/>
              </a:lnSpc>
            </a:pPr>
            <a:r>
              <a:rPr lang="en-US" dirty="0" smtClean="0"/>
              <a:t>A cost probability distribution was developed for each risk using the best, most likely and worst case residual cost impacts.   The management reserve and contingency estimates have been rolled back into work activities to support resumption of waste emplacement.</a:t>
            </a:r>
            <a:endParaRPr lang="en-US" dirty="0"/>
          </a:p>
          <a:p>
            <a:pPr>
              <a:lnSpc>
                <a:spcPct val="120000"/>
              </a:lnSpc>
            </a:pPr>
            <a:endParaRPr lang="en-US" dirty="0"/>
          </a:p>
          <a:p>
            <a:pPr marL="114300" indent="0">
              <a:buNone/>
            </a:pPr>
            <a:r>
              <a:rPr lang="en-US" b="1" u="sng" dirty="0"/>
              <a:t>Schedule Uncertainty</a:t>
            </a:r>
          </a:p>
          <a:p>
            <a:r>
              <a:rPr lang="en-US" dirty="0" smtClean="0"/>
              <a:t>The analysis provides and estimate of schedule duration necessary to respond to realized risks.</a:t>
            </a:r>
          </a:p>
          <a:p>
            <a:endParaRPr lang="en-US" dirty="0"/>
          </a:p>
          <a:p>
            <a:r>
              <a:rPr lang="en-US" dirty="0" smtClean="0"/>
              <a:t>An 80% schedule </a:t>
            </a:r>
            <a:r>
              <a:rPr lang="en-US" dirty="0"/>
              <a:t>uncertainty was derived </a:t>
            </a:r>
            <a:r>
              <a:rPr lang="en-US" dirty="0" smtClean="0"/>
              <a:t> </a:t>
            </a:r>
            <a:r>
              <a:rPr lang="en-US" dirty="0"/>
              <a:t>for the recovery </a:t>
            </a:r>
            <a:r>
              <a:rPr lang="en-US" dirty="0" smtClean="0"/>
              <a:t>scope.  </a:t>
            </a:r>
          </a:p>
          <a:p>
            <a:pPr marL="11430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4551A24E-B87B-48B8-84B0-54A31DFEC34B}"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135247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60438"/>
            <a:ext cx="8686800"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5800" y="304800"/>
            <a:ext cx="7924800" cy="461665"/>
          </a:xfrm>
          <a:prstGeom prst="rect">
            <a:avLst/>
          </a:prstGeom>
        </p:spPr>
        <p:txBody>
          <a:bodyPr wrap="square">
            <a:spAutoFit/>
          </a:bodyPr>
          <a:lstStyle/>
          <a:p>
            <a:r>
              <a:rPr lang="en-US" sz="2400" b="1" dirty="0" smtClean="0">
                <a:solidFill>
                  <a:srgbClr val="0070C0"/>
                </a:solidFill>
              </a:rPr>
              <a:t>Example - Resumption </a:t>
            </a:r>
            <a:r>
              <a:rPr lang="en-US" sz="2400" b="1" dirty="0">
                <a:solidFill>
                  <a:srgbClr val="0070C0"/>
                </a:solidFill>
              </a:rPr>
              <a:t>of Waste Emplacement Risk Events</a:t>
            </a:r>
          </a:p>
        </p:txBody>
      </p:sp>
      <p:cxnSp>
        <p:nvCxnSpPr>
          <p:cNvPr id="3" name="Straight Connector 2"/>
          <p:cNvCxnSpPr/>
          <p:nvPr/>
        </p:nvCxnSpPr>
        <p:spPr>
          <a:xfrm>
            <a:off x="2819400" y="960438"/>
            <a:ext cx="0" cy="505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915400" y="960438"/>
            <a:ext cx="0" cy="505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58200" y="960438"/>
            <a:ext cx="0" cy="505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14800" y="960438"/>
            <a:ext cx="0" cy="505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05200" y="973932"/>
            <a:ext cx="0" cy="505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38862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53340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366760" y="6050280"/>
            <a:ext cx="548640" cy="396240"/>
          </a:xfrm>
        </p:spPr>
        <p:txBody>
          <a:bodyPr/>
          <a:lstStyle/>
          <a:p>
            <a:fld id="{4551A24E-B87B-48B8-84B0-54A31DFEC34B}"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839859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371600" y="304800"/>
            <a:ext cx="6171882" cy="707886"/>
          </a:xfrm>
          <a:prstGeom prst="rect">
            <a:avLst/>
          </a:prstGeom>
          <a:noFill/>
        </p:spPr>
        <p:txBody>
          <a:bodyPr wrap="none" rtlCol="0">
            <a:spAutoFit/>
          </a:bodyPr>
          <a:lstStyle/>
          <a:p>
            <a:r>
              <a:rPr lang="en-US" sz="4000" b="1" dirty="0" smtClean="0">
                <a:solidFill>
                  <a:srgbClr val="0070C0"/>
                </a:solidFill>
              </a:rPr>
              <a:t>Schedule Uncertainty Buffer</a:t>
            </a:r>
          </a:p>
        </p:txBody>
      </p:sp>
      <p:sp>
        <p:nvSpPr>
          <p:cNvPr id="2" name="TextBox 1"/>
          <p:cNvSpPr txBox="1"/>
          <p:nvPr/>
        </p:nvSpPr>
        <p:spPr>
          <a:xfrm>
            <a:off x="362182" y="1752600"/>
            <a:ext cx="847701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Integrated PMB was developed with an 80% schedule confidence level.  </a:t>
            </a:r>
          </a:p>
          <a:p>
            <a:endParaRPr lang="en-US" dirty="0" smtClean="0"/>
          </a:p>
          <a:p>
            <a:endParaRPr lang="en-US" dirty="0"/>
          </a:p>
          <a:p>
            <a:pPr marL="285750" indent="-285750">
              <a:buFont typeface="Arial" panose="020B0604020202020204" pitchFamily="34" charset="0"/>
              <a:buChar char="•"/>
            </a:pPr>
            <a:r>
              <a:rPr lang="en-US" dirty="0" smtClean="0"/>
              <a:t>The </a:t>
            </a:r>
            <a:r>
              <a:rPr lang="en-US" dirty="0" smtClean="0">
                <a:solidFill>
                  <a:srgbClr val="000000"/>
                </a:solidFill>
              </a:rPr>
              <a:t>schedule buffer provides additional time to mitigate risks that affect the critical path schedule; eliminating or greatly reducing the potential to impact the commencement of waste emplacement.</a:t>
            </a:r>
            <a:endParaRPr lang="en-US" strike="sngStrike" dirty="0" smtClean="0">
              <a:solidFill>
                <a:srgbClr val="000000"/>
              </a:solidFill>
            </a:endParaRPr>
          </a:p>
          <a:p>
            <a:endParaRPr lang="en-US" dirty="0" smtClean="0"/>
          </a:p>
          <a:p>
            <a:endParaRPr lang="en-US" dirty="0"/>
          </a:p>
        </p:txBody>
      </p:sp>
      <p:sp>
        <p:nvSpPr>
          <p:cNvPr id="3" name="Slide Number Placeholder 2"/>
          <p:cNvSpPr>
            <a:spLocks noGrp="1"/>
          </p:cNvSpPr>
          <p:nvPr>
            <p:ph type="sldNum" sz="quarter" idx="12"/>
          </p:nvPr>
        </p:nvSpPr>
        <p:spPr>
          <a:xfrm>
            <a:off x="8077200" y="5638800"/>
            <a:ext cx="548640" cy="396240"/>
          </a:xfrm>
        </p:spPr>
        <p:txBody>
          <a:bodyPr/>
          <a:lstStyle/>
          <a:p>
            <a:fld id="{4551A24E-B87B-48B8-84B0-54A31DFEC34B}" type="slidenum">
              <a:rPr lang="en-US" smtClean="0">
                <a:solidFill>
                  <a:schemeClr val="tx1"/>
                </a:solidFill>
              </a:rPr>
              <a:pPr/>
              <a:t>26</a:t>
            </a:fld>
            <a:endParaRPr lang="en-US" dirty="0">
              <a:solidFill>
                <a:schemeClr val="tx1"/>
              </a:solidFill>
            </a:endParaRPr>
          </a:p>
        </p:txBody>
      </p:sp>
    </p:spTree>
    <p:extLst>
      <p:ext uri="{BB962C8B-B14F-4D97-AF65-F5344CB8AC3E}">
        <p14:creationId xmlns:p14="http://schemas.microsoft.com/office/powerpoint/2010/main" val="2152948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43800" cy="1143000"/>
          </a:xfrm>
        </p:spPr>
        <p:txBody>
          <a:bodyPr/>
          <a:lstStyle/>
          <a:p>
            <a:pPr algn="ctr"/>
            <a:r>
              <a:rPr lang="en-US" sz="4000" b="1" dirty="0" smtClean="0">
                <a:solidFill>
                  <a:srgbClr val="0070C0"/>
                </a:solidFill>
              </a:rPr>
              <a:t>Integrated </a:t>
            </a:r>
            <a:r>
              <a:rPr lang="en-US" sz="4000" b="1" dirty="0">
                <a:solidFill>
                  <a:srgbClr val="0070C0"/>
                </a:solidFill>
              </a:rPr>
              <a:t>PMB – </a:t>
            </a: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Monitoring </a:t>
            </a:r>
            <a:r>
              <a:rPr lang="en-US" sz="4000" b="1" dirty="0">
                <a:solidFill>
                  <a:srgbClr val="0070C0"/>
                </a:solidFill>
              </a:rPr>
              <a:t>of </a:t>
            </a:r>
            <a:r>
              <a:rPr lang="en-US" sz="4000" b="1" dirty="0" smtClean="0">
                <a:solidFill>
                  <a:srgbClr val="0070C0"/>
                </a:solidFill>
              </a:rPr>
              <a:t>Progress</a:t>
            </a:r>
            <a:endParaRPr lang="en-US" sz="4000" b="1" dirty="0">
              <a:solidFill>
                <a:srgbClr val="0070C0"/>
              </a:solidFill>
            </a:endParaRPr>
          </a:p>
        </p:txBody>
      </p:sp>
      <p:sp>
        <p:nvSpPr>
          <p:cNvPr id="3" name="Content Placeholder 2"/>
          <p:cNvSpPr>
            <a:spLocks noGrp="1"/>
          </p:cNvSpPr>
          <p:nvPr>
            <p:ph idx="1"/>
          </p:nvPr>
        </p:nvSpPr>
        <p:spPr>
          <a:xfrm>
            <a:off x="457200" y="1524000"/>
            <a:ext cx="7620000" cy="5029200"/>
          </a:xfrm>
        </p:spPr>
        <p:txBody>
          <a:bodyPr>
            <a:normAutofit fontScale="77500" lnSpcReduction="20000"/>
          </a:bodyPr>
          <a:lstStyle/>
          <a:p>
            <a:pPr marL="114300" indent="0">
              <a:buNone/>
            </a:pPr>
            <a:endParaRPr lang="en-US" sz="1300" dirty="0"/>
          </a:p>
          <a:p>
            <a:pPr marL="114300" indent="0">
              <a:buNone/>
            </a:pPr>
            <a:r>
              <a:rPr lang="en-US" b="1" u="sng" dirty="0" smtClean="0"/>
              <a:t>Plan </a:t>
            </a:r>
            <a:r>
              <a:rPr lang="en-US" b="1" u="sng" dirty="0"/>
              <a:t>of the Day (POD) meetings   (</a:t>
            </a:r>
            <a:r>
              <a:rPr lang="en-US" b="1" u="sng" dirty="0" smtClean="0"/>
              <a:t>Monday, Wednesday and </a:t>
            </a:r>
            <a:r>
              <a:rPr lang="en-US" b="1" u="sng" dirty="0"/>
              <a:t>Friday)</a:t>
            </a:r>
          </a:p>
          <a:p>
            <a:r>
              <a:rPr lang="en-US" dirty="0"/>
              <a:t>Review of the current two week window of schedule activities</a:t>
            </a:r>
          </a:p>
          <a:p>
            <a:r>
              <a:rPr lang="en-US" dirty="0"/>
              <a:t>The Champions status schedule activities to be performed in that window that are scheduled to start or scheduled to complete</a:t>
            </a:r>
          </a:p>
          <a:p>
            <a:r>
              <a:rPr lang="en-US" dirty="0"/>
              <a:t>Issues that would prevent activities from starting or completing as scheduled are discussed and a path forward is developed to minimize impact</a:t>
            </a:r>
          </a:p>
          <a:p>
            <a:endParaRPr lang="en-US" dirty="0"/>
          </a:p>
          <a:p>
            <a:pPr marL="114300" indent="0">
              <a:buNone/>
            </a:pPr>
            <a:r>
              <a:rPr lang="en-US" b="1" u="sng" dirty="0" smtClean="0"/>
              <a:t>Plan </a:t>
            </a:r>
            <a:r>
              <a:rPr lang="en-US" b="1" u="sng" dirty="0"/>
              <a:t>of the Week meetings  </a:t>
            </a:r>
            <a:r>
              <a:rPr lang="en-US" b="1" u="sng" dirty="0" smtClean="0"/>
              <a:t>(Tuesday)</a:t>
            </a:r>
          </a:p>
          <a:p>
            <a:r>
              <a:rPr lang="en-US" dirty="0" smtClean="0"/>
              <a:t>A review of the critical path schedule</a:t>
            </a:r>
            <a:endParaRPr lang="en-US" dirty="0"/>
          </a:p>
          <a:p>
            <a:r>
              <a:rPr lang="en-US" dirty="0"/>
              <a:t>A review of the </a:t>
            </a:r>
            <a:r>
              <a:rPr lang="en-US" dirty="0" smtClean="0"/>
              <a:t>programmatic  activities (Safety Management Programs, AIB actions)</a:t>
            </a:r>
          </a:p>
          <a:p>
            <a:r>
              <a:rPr lang="en-US" dirty="0" smtClean="0"/>
              <a:t>Actions </a:t>
            </a:r>
            <a:r>
              <a:rPr lang="en-US" dirty="0"/>
              <a:t>are taken to mitigate the critical path </a:t>
            </a:r>
            <a:r>
              <a:rPr lang="en-US" dirty="0" smtClean="0"/>
              <a:t>activities</a:t>
            </a:r>
          </a:p>
          <a:p>
            <a:pPr lvl="1"/>
            <a:endParaRPr lang="en-US" dirty="0" smtClean="0"/>
          </a:p>
          <a:p>
            <a:pPr marL="114300" indent="0">
              <a:buNone/>
            </a:pPr>
            <a:r>
              <a:rPr lang="en-US" b="1" u="sng" dirty="0" smtClean="0"/>
              <a:t>Monthly </a:t>
            </a:r>
            <a:r>
              <a:rPr lang="en-US" b="1" u="sng" dirty="0"/>
              <a:t>Project Status Meetings with CBFO</a:t>
            </a:r>
          </a:p>
          <a:p>
            <a:r>
              <a:rPr lang="en-US" dirty="0"/>
              <a:t>Cost and schedule performance are reviewed against the baseline</a:t>
            </a:r>
          </a:p>
          <a:p>
            <a:endParaRPr lang="en-US" dirty="0"/>
          </a:p>
          <a:p>
            <a:pPr marL="114300" indent="0">
              <a:buNone/>
            </a:pPr>
            <a:r>
              <a:rPr lang="en-US" b="1" u="sng" dirty="0" smtClean="0"/>
              <a:t>Monthly </a:t>
            </a:r>
            <a:r>
              <a:rPr lang="en-US" b="1" u="sng" dirty="0"/>
              <a:t>Change Control Board Meeting</a:t>
            </a:r>
          </a:p>
          <a:p>
            <a:r>
              <a:rPr lang="en-US" dirty="0"/>
              <a:t>Changes to the baseline (schedule or cost) that impact schedule milestones or cost impacts greater than $250,000 are reviewed. </a:t>
            </a:r>
          </a:p>
        </p:txBody>
      </p:sp>
      <p:sp>
        <p:nvSpPr>
          <p:cNvPr id="4" name="Slide Number Placeholder 3"/>
          <p:cNvSpPr>
            <a:spLocks noGrp="1"/>
          </p:cNvSpPr>
          <p:nvPr>
            <p:ph type="sldNum" sz="quarter" idx="12"/>
          </p:nvPr>
        </p:nvSpPr>
        <p:spPr>
          <a:xfrm>
            <a:off x="8305800" y="5791200"/>
            <a:ext cx="548640" cy="396240"/>
          </a:xfrm>
        </p:spPr>
        <p:txBody>
          <a:bodyPr/>
          <a:lstStyle/>
          <a:p>
            <a:fld id="{4551A24E-B87B-48B8-84B0-54A31DFEC34B}" type="slidenum">
              <a:rPr lang="en-US" smtClean="0">
                <a:solidFill>
                  <a:schemeClr val="tx1"/>
                </a:solidFill>
              </a:rPr>
              <a:pPr/>
              <a:t>27</a:t>
            </a:fld>
            <a:endParaRPr lang="en-US" dirty="0">
              <a:solidFill>
                <a:schemeClr val="tx1"/>
              </a:solidFill>
            </a:endParaRPr>
          </a:p>
        </p:txBody>
      </p:sp>
    </p:spTree>
    <p:extLst>
      <p:ext uri="{BB962C8B-B14F-4D97-AF65-F5344CB8AC3E}">
        <p14:creationId xmlns:p14="http://schemas.microsoft.com/office/powerpoint/2010/main" val="3307085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115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763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0" y="5486400"/>
            <a:ext cx="2959612" cy="699249"/>
          </a:xfrm>
          <a:prstGeom prst="rect">
            <a:avLst/>
          </a:prstGeom>
        </p:spPr>
      </p:pic>
      <p:sp>
        <p:nvSpPr>
          <p:cNvPr id="8" name="Title 1"/>
          <p:cNvSpPr>
            <a:spLocks noGrp="1"/>
          </p:cNvSpPr>
          <p:nvPr>
            <p:ph type="title"/>
          </p:nvPr>
        </p:nvSpPr>
        <p:spPr>
          <a:xfrm>
            <a:off x="342900" y="0"/>
            <a:ext cx="8382000" cy="761747"/>
          </a:xfrm>
        </p:spPr>
        <p:txBody>
          <a:bodyPr/>
          <a:lstStyle/>
          <a:p>
            <a:pPr algn="ctr"/>
            <a:r>
              <a:rPr lang="en-US" b="1" dirty="0" smtClean="0">
                <a:solidFill>
                  <a:srgbClr val="0070C0"/>
                </a:solidFill>
              </a:rPr>
              <a:t>Ground Control</a:t>
            </a:r>
            <a:endParaRPr lang="en-US" b="1" dirty="0">
              <a:solidFill>
                <a:srgbClr val="0070C0"/>
              </a:solidFill>
            </a:endParaRPr>
          </a:p>
        </p:txBody>
      </p:sp>
    </p:spTree>
    <p:extLst>
      <p:ext uri="{BB962C8B-B14F-4D97-AF65-F5344CB8AC3E}">
        <p14:creationId xmlns:p14="http://schemas.microsoft.com/office/powerpoint/2010/main" val="218921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533400" y="228600"/>
            <a:ext cx="8153400" cy="1143000"/>
          </a:xfrm>
        </p:spPr>
        <p:txBody>
          <a:bodyPr>
            <a:normAutofit fontScale="90000"/>
          </a:bodyPr>
          <a:lstStyle/>
          <a:p>
            <a:pPr algn="ctr"/>
            <a:r>
              <a:rPr lang="en-US" sz="4000" b="1" cap="none" dirty="0" smtClean="0">
                <a:solidFill>
                  <a:srgbClr val="0070C0"/>
                </a:solidFill>
              </a:rPr>
              <a:t>Introductions and Workshop Objective</a:t>
            </a:r>
            <a:endParaRPr lang="en-US" sz="4000" b="1" cap="none" dirty="0">
              <a:solidFill>
                <a:srgbClr val="0070C0"/>
              </a:solidFill>
            </a:endParaRPr>
          </a:p>
        </p:txBody>
      </p:sp>
      <p:sp>
        <p:nvSpPr>
          <p:cNvPr id="2" name="Content Placeholder 1"/>
          <p:cNvSpPr>
            <a:spLocks noGrp="1"/>
          </p:cNvSpPr>
          <p:nvPr>
            <p:ph idx="1"/>
          </p:nvPr>
        </p:nvSpPr>
        <p:spPr>
          <a:xfrm>
            <a:off x="685800" y="1371600"/>
            <a:ext cx="7620000" cy="4800600"/>
          </a:xfrm>
        </p:spPr>
        <p:txBody>
          <a:bodyPr>
            <a:normAutofit fontScale="92500" lnSpcReduction="20000"/>
          </a:bodyPr>
          <a:lstStyle/>
          <a:p>
            <a:pPr indent="-342900">
              <a:buFont typeface="Arial"/>
              <a:buChar char="•"/>
            </a:pPr>
            <a:r>
              <a:rPr lang="en-US" sz="2400" dirty="0"/>
              <a:t>Introductions </a:t>
            </a:r>
          </a:p>
          <a:p>
            <a:endParaRPr lang="en-US" sz="2000" dirty="0"/>
          </a:p>
          <a:p>
            <a:pPr indent="-342900">
              <a:buFont typeface="Arial"/>
              <a:buChar char="•"/>
            </a:pPr>
            <a:r>
              <a:rPr lang="en-US" dirty="0"/>
              <a:t>The objective of this workshop is to provide a forum for a detailed discussion of the WIPP </a:t>
            </a:r>
            <a:r>
              <a:rPr lang="en-US" dirty="0" smtClean="0"/>
              <a:t>Integrated Performance Measurement Baseline and </a:t>
            </a:r>
            <a:r>
              <a:rPr lang="en-US" dirty="0"/>
              <a:t>to address stakeholder questions and </a:t>
            </a:r>
            <a:r>
              <a:rPr lang="en-US" dirty="0" smtClean="0"/>
              <a:t>comments</a:t>
            </a:r>
            <a:endParaRPr lang="en-US" dirty="0"/>
          </a:p>
          <a:p>
            <a:pPr indent="-342900">
              <a:buFont typeface="Arial"/>
              <a:buChar char="•"/>
            </a:pPr>
            <a:endParaRPr lang="en-US" sz="2000" dirty="0"/>
          </a:p>
          <a:p>
            <a:pPr indent="-342900">
              <a:buFont typeface="Arial"/>
              <a:buChar char="•"/>
            </a:pPr>
            <a:r>
              <a:rPr lang="en-US" dirty="0" smtClean="0"/>
              <a:t>The </a:t>
            </a:r>
            <a:r>
              <a:rPr lang="en-US" dirty="0"/>
              <a:t>review will </a:t>
            </a:r>
            <a:r>
              <a:rPr lang="en-US" dirty="0" smtClean="0"/>
              <a:t>include:</a:t>
            </a:r>
          </a:p>
          <a:p>
            <a:pPr lvl="1" indent="-342900">
              <a:buFont typeface="Arial"/>
              <a:buChar char="•"/>
            </a:pPr>
            <a:r>
              <a:rPr lang="en-US" dirty="0" smtClean="0"/>
              <a:t>Development </a:t>
            </a:r>
            <a:r>
              <a:rPr lang="en-US" dirty="0"/>
              <a:t>of the </a:t>
            </a:r>
            <a:r>
              <a:rPr lang="en-US" dirty="0" smtClean="0"/>
              <a:t>Integrated </a:t>
            </a:r>
            <a:br>
              <a:rPr lang="en-US" dirty="0" smtClean="0"/>
            </a:br>
            <a:r>
              <a:rPr lang="en-US" dirty="0" smtClean="0"/>
              <a:t>Performance Measurement Baseline</a:t>
            </a:r>
          </a:p>
          <a:p>
            <a:pPr lvl="1" indent="-342900">
              <a:buFont typeface="Arial"/>
              <a:buChar char="•"/>
            </a:pPr>
            <a:r>
              <a:rPr lang="en-US" dirty="0" smtClean="0"/>
              <a:t>The </a:t>
            </a:r>
            <a:r>
              <a:rPr lang="en-US" dirty="0"/>
              <a:t>scope and schedule </a:t>
            </a:r>
            <a:r>
              <a:rPr lang="en-US" dirty="0" smtClean="0"/>
              <a:t>critical path </a:t>
            </a:r>
          </a:p>
          <a:p>
            <a:pPr lvl="1" indent="-342900">
              <a:buNone/>
            </a:pPr>
            <a:r>
              <a:rPr lang="en-US" dirty="0" smtClean="0"/>
              <a:t>       specific to the recovery effort</a:t>
            </a:r>
          </a:p>
          <a:p>
            <a:pPr lvl="1" indent="-342900">
              <a:buFont typeface="Arial"/>
              <a:buChar char="•"/>
            </a:pPr>
            <a:r>
              <a:rPr lang="en-US" dirty="0" smtClean="0"/>
              <a:t>Integrated PMB costs </a:t>
            </a:r>
          </a:p>
          <a:p>
            <a:pPr lvl="1" indent="-342900">
              <a:buFont typeface="Arial"/>
              <a:buChar char="•"/>
            </a:pPr>
            <a:r>
              <a:rPr lang="en-US" dirty="0" smtClean="0"/>
              <a:t>The risks and challenges associated </a:t>
            </a:r>
            <a:br>
              <a:rPr lang="en-US" dirty="0" smtClean="0"/>
            </a:br>
            <a:r>
              <a:rPr lang="en-US" dirty="0" smtClean="0"/>
              <a:t>with the recovery effort</a:t>
            </a:r>
          </a:p>
          <a:p>
            <a:pPr lvl="1" indent="-342900">
              <a:buFont typeface="Arial"/>
              <a:buChar char="•"/>
            </a:pPr>
            <a:r>
              <a:rPr lang="en-US" dirty="0" smtClean="0"/>
              <a:t>How </a:t>
            </a:r>
            <a:r>
              <a:rPr lang="en-US" dirty="0"/>
              <a:t>progress is being </a:t>
            </a:r>
            <a:r>
              <a:rPr lang="en-US" dirty="0" smtClean="0"/>
              <a:t>monitored </a:t>
            </a:r>
            <a:br>
              <a:rPr lang="en-US" dirty="0" smtClean="0"/>
            </a:br>
            <a:r>
              <a:rPr lang="en-US" dirty="0" smtClean="0"/>
              <a:t>and measured</a:t>
            </a:r>
          </a:p>
          <a:p>
            <a:pPr marL="742950" lvl="1" indent="-285750">
              <a:buFont typeface="Courier New"/>
              <a:buChar char="o"/>
            </a:pPr>
            <a:endParaRPr lang="en-US" dirty="0"/>
          </a:p>
          <a:p>
            <a:endParaRPr lang="en-US" dirty="0"/>
          </a:p>
        </p:txBody>
      </p:sp>
      <p:sp>
        <p:nvSpPr>
          <p:cNvPr id="4" name="Slide Number Placeholder 3"/>
          <p:cNvSpPr>
            <a:spLocks noGrp="1"/>
          </p:cNvSpPr>
          <p:nvPr>
            <p:ph type="sldNum" sz="quarter" idx="12"/>
          </p:nvPr>
        </p:nvSpPr>
        <p:spPr>
          <a:xfrm>
            <a:off x="685800" y="5963796"/>
            <a:ext cx="548640" cy="396240"/>
          </a:xfrm>
        </p:spPr>
        <p:txBody>
          <a:bodyPr/>
          <a:lstStyle/>
          <a:p>
            <a:fld id="{4551A24E-B87B-48B8-84B0-54A31DFEC34B}" type="slidenum">
              <a:rPr lang="en-US" smtClean="0">
                <a:solidFill>
                  <a:schemeClr val="tx1"/>
                </a:solidFill>
              </a:rPr>
              <a:pPr/>
              <a:t>3</a:t>
            </a:fld>
            <a:endParaRPr lang="en-US"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10831"/>
            <a:ext cx="3387564" cy="22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901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304800"/>
            <a:ext cx="7620000" cy="1143000"/>
          </a:xfrm>
        </p:spPr>
        <p:txBody>
          <a:bodyPr/>
          <a:lstStyle/>
          <a:p>
            <a:pPr algn="ctr"/>
            <a:r>
              <a:rPr lang="en-US" sz="4000" b="1" dirty="0" smtClean="0">
                <a:solidFill>
                  <a:srgbClr val="0070C0"/>
                </a:solidFill>
              </a:rPr>
              <a:t>Integrated Performance </a:t>
            </a:r>
            <a:br>
              <a:rPr lang="en-US" sz="4000" b="1" dirty="0" smtClean="0">
                <a:solidFill>
                  <a:srgbClr val="0070C0"/>
                </a:solidFill>
              </a:rPr>
            </a:br>
            <a:r>
              <a:rPr lang="en-US" sz="4000" b="1" dirty="0" smtClean="0">
                <a:solidFill>
                  <a:srgbClr val="0070C0"/>
                </a:solidFill>
              </a:rPr>
              <a:t>Measurement Baseline (PMB) </a:t>
            </a:r>
            <a:endParaRPr lang="en-US" sz="4000" b="1" dirty="0">
              <a:solidFill>
                <a:srgbClr val="0070C0"/>
              </a:solidFill>
            </a:endParaRPr>
          </a:p>
        </p:txBody>
      </p:sp>
      <p:sp>
        <p:nvSpPr>
          <p:cNvPr id="3" name="Content Placeholder 2"/>
          <p:cNvSpPr>
            <a:spLocks noGrp="1"/>
          </p:cNvSpPr>
          <p:nvPr>
            <p:ph idx="1"/>
          </p:nvPr>
        </p:nvSpPr>
        <p:spPr>
          <a:xfrm>
            <a:off x="457200" y="1676400"/>
            <a:ext cx="8077200" cy="4876800"/>
          </a:xfrm>
        </p:spPr>
        <p:txBody>
          <a:bodyPr>
            <a:normAutofit fontScale="62500" lnSpcReduction="20000"/>
          </a:bodyPr>
          <a:lstStyle/>
          <a:p>
            <a:pPr marL="114300" indent="0">
              <a:buNone/>
            </a:pPr>
            <a:r>
              <a:rPr lang="en-US" sz="2900" b="1" dirty="0">
                <a:solidFill>
                  <a:srgbClr val="002060"/>
                </a:solidFill>
              </a:rPr>
              <a:t>What is the </a:t>
            </a:r>
            <a:r>
              <a:rPr lang="en-US" sz="2900" b="1" dirty="0" smtClean="0">
                <a:solidFill>
                  <a:srgbClr val="002060"/>
                </a:solidFill>
              </a:rPr>
              <a:t>Integrated </a:t>
            </a:r>
            <a:r>
              <a:rPr lang="en-US" sz="2900" b="1" dirty="0">
                <a:solidFill>
                  <a:srgbClr val="002060"/>
                </a:solidFill>
              </a:rPr>
              <a:t>PMB?</a:t>
            </a:r>
          </a:p>
          <a:p>
            <a:pPr>
              <a:buNone/>
            </a:pPr>
            <a:endParaRPr lang="en-US" dirty="0" smtClean="0"/>
          </a:p>
          <a:p>
            <a:r>
              <a:rPr lang="en-US" dirty="0" smtClean="0"/>
              <a:t>The DOE WIPP Project includes several participants </a:t>
            </a:r>
          </a:p>
          <a:p>
            <a:pPr lvl="2"/>
            <a:r>
              <a:rPr lang="en-US" sz="2200" dirty="0" smtClean="0"/>
              <a:t>Carlsbad Federal Office (CBFO) </a:t>
            </a:r>
          </a:p>
          <a:p>
            <a:pPr lvl="2"/>
            <a:r>
              <a:rPr lang="en-US" sz="2200" dirty="0" smtClean="0"/>
              <a:t>Nuclear Waste Partnership (NWP)</a:t>
            </a:r>
          </a:p>
          <a:p>
            <a:pPr lvl="2"/>
            <a:r>
              <a:rPr lang="en-US" sz="2200" dirty="0" smtClean="0"/>
              <a:t>Los Alamos National Laboratory-Carlsbad LANL)</a:t>
            </a:r>
          </a:p>
          <a:p>
            <a:pPr lvl="2"/>
            <a:r>
              <a:rPr lang="en-US" sz="2200" dirty="0" smtClean="0"/>
              <a:t>Sandia National Labs (SNL)</a:t>
            </a:r>
          </a:p>
          <a:p>
            <a:pPr lvl="2"/>
            <a:r>
              <a:rPr lang="en-US" sz="2200" dirty="0" smtClean="0"/>
              <a:t>Carlsbad Technical Assistant Contractor (CTAC)</a:t>
            </a:r>
          </a:p>
          <a:p>
            <a:pPr>
              <a:buNone/>
            </a:pPr>
            <a:endParaRPr lang="en-US" dirty="0"/>
          </a:p>
          <a:p>
            <a:r>
              <a:rPr lang="en-US" dirty="0"/>
              <a:t>The </a:t>
            </a:r>
            <a:r>
              <a:rPr lang="en-US" dirty="0" smtClean="0"/>
              <a:t>integrated </a:t>
            </a:r>
            <a:r>
              <a:rPr lang="en-US" dirty="0"/>
              <a:t>PMB presents the scope, cost and schedule </a:t>
            </a:r>
            <a:r>
              <a:rPr lang="en-US" dirty="0" smtClean="0"/>
              <a:t>activities for all of the WIPP participants.   It combines the previously issued Recovery PMB with Base Operations activities and the capital Asset Project (Permanent Ventilation System)</a:t>
            </a:r>
            <a:endParaRPr lang="en-US" dirty="0"/>
          </a:p>
          <a:p>
            <a:endParaRPr lang="en-US" dirty="0"/>
          </a:p>
          <a:p>
            <a:r>
              <a:rPr lang="en-US" dirty="0" smtClean="0"/>
              <a:t>The integrated PMB is primarily focused on FY16 and FY17.   This represents the current contract period.   </a:t>
            </a:r>
          </a:p>
          <a:p>
            <a:endParaRPr lang="en-US" dirty="0"/>
          </a:p>
          <a:p>
            <a:r>
              <a:rPr lang="en-US" dirty="0" smtClean="0"/>
              <a:t>The integrated PMB was developed to an 80% confidence level.  </a:t>
            </a:r>
          </a:p>
          <a:p>
            <a:endParaRPr lang="en-US" dirty="0" smtClean="0"/>
          </a:p>
          <a:p>
            <a:r>
              <a:rPr lang="en-US" dirty="0" smtClean="0"/>
              <a:t>The integrated PMB was built utilizing 3 tools:  Activity Based Cost sheets, Primavera P6 Scheduling Software and Cobra cost processor.</a:t>
            </a:r>
          </a:p>
          <a:p>
            <a:pPr>
              <a:buNone/>
            </a:pPr>
            <a:endParaRPr lang="en-US" dirty="0"/>
          </a:p>
          <a:p>
            <a:r>
              <a:rPr lang="en-US" dirty="0"/>
              <a:t>Changes to the </a:t>
            </a:r>
            <a:r>
              <a:rPr lang="en-US" dirty="0" smtClean="0"/>
              <a:t>baseline scope</a:t>
            </a:r>
            <a:r>
              <a:rPr lang="en-US" dirty="0"/>
              <a:t>, schedule and estimate are being managed through a formal Change Control </a:t>
            </a:r>
            <a:r>
              <a:rPr lang="en-US" dirty="0" smtClean="0"/>
              <a:t>Process</a:t>
            </a:r>
            <a:endParaRPr lang="en-US" dirty="0"/>
          </a:p>
        </p:txBody>
      </p:sp>
      <p:sp>
        <p:nvSpPr>
          <p:cNvPr id="2" name="Slide Number Placeholder 1"/>
          <p:cNvSpPr>
            <a:spLocks noGrp="1"/>
          </p:cNvSpPr>
          <p:nvPr>
            <p:ph type="sldNum" sz="quarter" idx="12"/>
          </p:nvPr>
        </p:nvSpPr>
        <p:spPr>
          <a:xfrm>
            <a:off x="8305800" y="6019800"/>
            <a:ext cx="548640" cy="396240"/>
          </a:xfrm>
        </p:spPr>
        <p:txBody>
          <a:bodyPr/>
          <a:lstStyle/>
          <a:p>
            <a:fld id="{4551A24E-B87B-48B8-84B0-54A31DFEC34B}" type="slidenum">
              <a:rPr lang="en-US" smtClean="0">
                <a:solidFill>
                  <a:schemeClr val="tx1"/>
                </a:solidFill>
              </a:rPr>
              <a:pPr/>
              <a:t>4</a:t>
            </a:fld>
            <a:endParaRPr lang="en-US" dirty="0">
              <a:solidFill>
                <a:schemeClr val="tx1"/>
              </a:solidFill>
            </a:endParaRPr>
          </a:p>
        </p:txBody>
      </p:sp>
    </p:spTree>
    <p:extLst>
      <p:ext uri="{BB962C8B-B14F-4D97-AF65-F5344CB8AC3E}">
        <p14:creationId xmlns:p14="http://schemas.microsoft.com/office/powerpoint/2010/main" val="720723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28600" y="228600"/>
            <a:ext cx="8610600" cy="4585871"/>
          </a:xfrm>
          <a:prstGeom prst="rect">
            <a:avLst/>
          </a:prstGeom>
        </p:spPr>
        <p:txBody>
          <a:bodyPr wrap="square">
            <a:spAutoFit/>
          </a:bodyPr>
          <a:lstStyle/>
          <a:p>
            <a:r>
              <a:rPr lang="en-US" b="1" dirty="0"/>
              <a:t> </a:t>
            </a:r>
            <a:r>
              <a:rPr lang="en-US" b="1" dirty="0" smtClean="0"/>
              <a:t>        </a:t>
            </a:r>
            <a:r>
              <a:rPr lang="en-US" sz="4000" b="1" dirty="0" smtClean="0"/>
              <a:t>   </a:t>
            </a:r>
            <a:r>
              <a:rPr lang="en-US" sz="3600" b="1" dirty="0" smtClean="0">
                <a:solidFill>
                  <a:srgbClr val="0070C0"/>
                </a:solidFill>
              </a:rPr>
              <a:t>Integrated PMB - Key Assumptions</a:t>
            </a:r>
          </a:p>
          <a:p>
            <a:endParaRPr lang="en-US" dirty="0" smtClean="0"/>
          </a:p>
          <a:p>
            <a:endParaRPr lang="en-US" dirty="0"/>
          </a:p>
          <a:p>
            <a:pPr marL="285750" lvl="0" indent="-285750">
              <a:buFont typeface="Arial" panose="020B0604020202020204" pitchFamily="34" charset="0"/>
              <a:buChar char="•"/>
            </a:pPr>
            <a:r>
              <a:rPr lang="en-US" dirty="0"/>
              <a:t>Waste emplacement </a:t>
            </a:r>
            <a:r>
              <a:rPr lang="en-US" dirty="0" smtClean="0">
                <a:solidFill>
                  <a:srgbClr val="000000"/>
                </a:solidFill>
              </a:rPr>
              <a:t>is scheduled to begin in December 2016, after a DOE Operational Readiness Review </a:t>
            </a:r>
            <a:r>
              <a:rPr lang="en-US" dirty="0">
                <a:solidFill>
                  <a:srgbClr val="000000"/>
                </a:solidFill>
              </a:rPr>
              <a:t>with the CH TRU waste stored at WIPP and site-derived TRU </a:t>
            </a:r>
            <a:r>
              <a:rPr lang="en-US" dirty="0" smtClean="0">
                <a:solidFill>
                  <a:srgbClr val="000000"/>
                </a:solidFill>
              </a:rPr>
              <a:t>waste.</a:t>
            </a:r>
          </a:p>
          <a:p>
            <a:pPr lvl="0"/>
            <a:endParaRPr lang="en-US" dirty="0">
              <a:solidFill>
                <a:srgbClr val="000000"/>
              </a:solidFill>
            </a:endParaRPr>
          </a:p>
          <a:p>
            <a:pPr marL="285750" lvl="0" indent="-285750">
              <a:buFont typeface="Arial" panose="020B0604020202020204" pitchFamily="34" charset="0"/>
              <a:buChar char="•"/>
            </a:pPr>
            <a:r>
              <a:rPr lang="en-US" dirty="0" smtClean="0">
                <a:solidFill>
                  <a:srgbClr val="000000"/>
                </a:solidFill>
              </a:rPr>
              <a:t>Pre-event e</a:t>
            </a:r>
            <a:r>
              <a:rPr lang="en-US" dirty="0" smtClean="0"/>
              <a:t>mplacement </a:t>
            </a:r>
            <a:r>
              <a:rPr lang="en-US" dirty="0"/>
              <a:t>rates is not expected </a:t>
            </a:r>
            <a:r>
              <a:rPr lang="en-US" dirty="0" smtClean="0"/>
              <a:t>to be </a:t>
            </a:r>
            <a:r>
              <a:rPr lang="en-US" dirty="0"/>
              <a:t>achieved until the </a:t>
            </a:r>
            <a:r>
              <a:rPr lang="en-US" dirty="0" smtClean="0"/>
              <a:t>Permanent </a:t>
            </a:r>
            <a:r>
              <a:rPr lang="en-US" dirty="0"/>
              <a:t>V</a:t>
            </a:r>
            <a:r>
              <a:rPr lang="en-US" dirty="0" smtClean="0"/>
              <a:t>entilation </a:t>
            </a:r>
            <a:r>
              <a:rPr lang="en-US" dirty="0"/>
              <a:t>S</a:t>
            </a:r>
            <a:r>
              <a:rPr lang="en-US" dirty="0" smtClean="0"/>
              <a:t>ystem </a:t>
            </a:r>
            <a:r>
              <a:rPr lang="en-US" dirty="0"/>
              <a:t>is brought online. </a:t>
            </a:r>
            <a:r>
              <a:rPr lang="en-US" dirty="0" smtClean="0"/>
              <a:t>  After </a:t>
            </a:r>
            <a:r>
              <a:rPr lang="en-US" dirty="0"/>
              <a:t>the emplacement of the Site-Derived waste and Contact Handled (CH) waste stored in the Waste Handling Building, </a:t>
            </a:r>
            <a:r>
              <a:rPr lang="en-US" dirty="0" smtClean="0"/>
              <a:t>then </a:t>
            </a:r>
            <a:r>
              <a:rPr lang="en-US" dirty="0"/>
              <a:t>waste emplacement from the active TRU waste generator sites will begin with up to 5 shipments per week</a:t>
            </a:r>
            <a:r>
              <a:rPr lang="en-US" dirty="0" smtClean="0"/>
              <a:t>.</a:t>
            </a:r>
          </a:p>
          <a:p>
            <a:pPr lvl="0"/>
            <a:endParaRPr lang="en-US" dirty="0"/>
          </a:p>
          <a:p>
            <a:pPr marL="285750" lvl="0" indent="-285750">
              <a:buFont typeface="Arial" panose="020B0604020202020204" pitchFamily="34" charset="0"/>
              <a:buChar char="•"/>
            </a:pPr>
            <a:r>
              <a:rPr lang="en-US" dirty="0"/>
              <a:t>The waste hoist controller upgrades will start in </a:t>
            </a:r>
            <a:r>
              <a:rPr lang="en-US" dirty="0" smtClean="0"/>
              <a:t>FY17.</a:t>
            </a:r>
          </a:p>
          <a:p>
            <a:pPr lvl="0"/>
            <a:endParaRPr lang="en-US" dirty="0"/>
          </a:p>
          <a:p>
            <a:pPr lvl="0"/>
            <a:endParaRPr lang="en-US" dirty="0"/>
          </a:p>
        </p:txBody>
      </p:sp>
      <p:sp>
        <p:nvSpPr>
          <p:cNvPr id="2" name="Slide Number Placeholder 1"/>
          <p:cNvSpPr>
            <a:spLocks noGrp="1"/>
          </p:cNvSpPr>
          <p:nvPr>
            <p:ph type="sldNum" sz="quarter" idx="12"/>
          </p:nvPr>
        </p:nvSpPr>
        <p:spPr>
          <a:xfrm>
            <a:off x="8290560" y="5943600"/>
            <a:ext cx="548640" cy="396240"/>
          </a:xfrm>
        </p:spPr>
        <p:txBody>
          <a:bodyPr/>
          <a:lstStyle/>
          <a:p>
            <a:fld id="{4551A24E-B87B-48B8-84B0-54A31DFEC34B}" type="slidenum">
              <a:rPr lang="en-US" smtClean="0">
                <a:solidFill>
                  <a:schemeClr val="tx1"/>
                </a:solidFill>
              </a:rPr>
              <a:pPr/>
              <a:t>5</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228600"/>
            <a:ext cx="8839200" cy="3970318"/>
          </a:xfrm>
          <a:prstGeom prst="rect">
            <a:avLst/>
          </a:prstGeom>
        </p:spPr>
        <p:txBody>
          <a:bodyPr wrap="square">
            <a:spAutoFit/>
          </a:bodyPr>
          <a:lstStyle/>
          <a:p>
            <a:pPr lvl="0"/>
            <a:r>
              <a:rPr lang="en-US" sz="3600" b="1" dirty="0" smtClean="0">
                <a:solidFill>
                  <a:srgbClr val="0070C0"/>
                </a:solidFill>
              </a:rPr>
              <a:t>Integrated PMB Key Assumptions - continued</a:t>
            </a:r>
            <a:endParaRPr lang="en-US" sz="3600" dirty="0" smtClean="0">
              <a:solidFill>
                <a:srgbClr val="0070C0"/>
              </a:solidFill>
            </a:endParaRP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Pre-start required improvements in the Safety Management Programs at the WIPP site from the corrective action plans, in response to the Accident Investigation Reports, will be completed</a:t>
            </a:r>
            <a:r>
              <a:rPr lang="en-US" dirty="0" smtClean="0"/>
              <a:t>.</a:t>
            </a:r>
          </a:p>
          <a:p>
            <a:endParaRPr lang="en-US" dirty="0"/>
          </a:p>
          <a:p>
            <a:pPr marL="285750" lvl="0" indent="-285750">
              <a:buFont typeface="Arial" panose="020B0604020202020204" pitchFamily="34" charset="0"/>
              <a:buChar char="•"/>
            </a:pPr>
            <a:r>
              <a:rPr lang="en-US" dirty="0" smtClean="0"/>
              <a:t>Annual </a:t>
            </a:r>
            <a:r>
              <a:rPr lang="en-US" dirty="0"/>
              <a:t>audits of CBFO and direct CBFO participants (NWP, SNL-CB, LANL-CB), certification audits for the approval of new processes and for the initial certification of the CCP characterization activities at each TRU waste generator site and annually thereafter will continue to be required.  </a:t>
            </a:r>
            <a:endParaRPr lang="en-US" dirty="0" smtClean="0"/>
          </a:p>
          <a:p>
            <a:pPr lvl="0"/>
            <a:endParaRPr lang="en-US" dirty="0"/>
          </a:p>
          <a:p>
            <a:pPr marL="285750" lvl="0" indent="-285750">
              <a:buFont typeface="Arial" panose="020B0604020202020204" pitchFamily="34" charset="0"/>
              <a:buChar char="•"/>
            </a:pPr>
            <a:r>
              <a:rPr lang="en-US" dirty="0"/>
              <a:t>Support for the Carlsbad Environmental Monitoring and Research Center for its independent monitoring function will continue</a:t>
            </a:r>
            <a:r>
              <a:rPr lang="en-US" dirty="0" smtClean="0"/>
              <a:t>.</a:t>
            </a:r>
          </a:p>
        </p:txBody>
      </p:sp>
      <p:sp>
        <p:nvSpPr>
          <p:cNvPr id="3" name="Slide Number Placeholder 2"/>
          <p:cNvSpPr>
            <a:spLocks noGrp="1"/>
          </p:cNvSpPr>
          <p:nvPr>
            <p:ph type="sldNum" sz="quarter" idx="12"/>
          </p:nvPr>
        </p:nvSpPr>
        <p:spPr>
          <a:xfrm>
            <a:off x="8229600" y="5943600"/>
            <a:ext cx="548640" cy="396240"/>
          </a:xfrm>
        </p:spPr>
        <p:txBody>
          <a:bodyPr/>
          <a:lstStyle/>
          <a:p>
            <a:fld id="{4551A24E-B87B-48B8-84B0-54A31DFEC34B}"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774163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6200" y="228600"/>
            <a:ext cx="8229600" cy="584775"/>
          </a:xfrm>
          <a:prstGeom prst="rect">
            <a:avLst/>
          </a:prstGeom>
          <a:noFill/>
        </p:spPr>
        <p:txBody>
          <a:bodyPr wrap="square" rtlCol="0">
            <a:spAutoFit/>
          </a:bodyPr>
          <a:lstStyle/>
          <a:p>
            <a:pPr algn="ctr"/>
            <a:r>
              <a:rPr lang="en-US" sz="3200" b="1" dirty="0" smtClean="0">
                <a:solidFill>
                  <a:srgbClr val="0070C0"/>
                </a:solidFill>
                <a:latin typeface="+mj-lt"/>
              </a:rPr>
              <a:t>Integrated PMB – Cost Summary</a:t>
            </a:r>
            <a:endParaRPr lang="en-US" sz="3200" b="1" dirty="0">
              <a:solidFill>
                <a:srgbClr val="0070C0"/>
              </a:solidFill>
              <a:latin typeface="+mj-lt"/>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t="12291" r="6977" b="9205"/>
          <a:stretch/>
        </p:blipFill>
        <p:spPr bwMode="auto">
          <a:xfrm>
            <a:off x="228600" y="914400"/>
            <a:ext cx="8686800" cy="54102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143000" y="6334780"/>
            <a:ext cx="7066422" cy="523220"/>
          </a:xfrm>
          <a:prstGeom prst="rect">
            <a:avLst/>
          </a:prstGeom>
          <a:noFill/>
        </p:spPr>
        <p:txBody>
          <a:bodyPr wrap="none" rtlCol="0">
            <a:spAutoFit/>
          </a:bodyPr>
          <a:lstStyle/>
          <a:p>
            <a:r>
              <a:rPr lang="en-US" sz="1400" dirty="0" smtClean="0"/>
              <a:t>Note:  The costs in FY16 and FY17 reflect carryover dollars and are not New Budget Authority.  </a:t>
            </a:r>
          </a:p>
          <a:p>
            <a:r>
              <a:rPr lang="en-US" sz="1400" dirty="0" smtClean="0"/>
              <a:t>The FY17 budget is not finalized.</a:t>
            </a:r>
            <a:endParaRPr lang="en-US" sz="1400" dirty="0"/>
          </a:p>
        </p:txBody>
      </p:sp>
      <p:sp>
        <p:nvSpPr>
          <p:cNvPr id="3" name="Slide Number Placeholder 2"/>
          <p:cNvSpPr>
            <a:spLocks noGrp="1"/>
          </p:cNvSpPr>
          <p:nvPr>
            <p:ph type="sldNum" sz="quarter" idx="12"/>
          </p:nvPr>
        </p:nvSpPr>
        <p:spPr>
          <a:xfrm>
            <a:off x="8366760" y="6317428"/>
            <a:ext cx="548640" cy="396240"/>
          </a:xfrm>
        </p:spPr>
        <p:txBody>
          <a:bodyPr/>
          <a:lstStyle/>
          <a:p>
            <a:fld id="{4551A24E-B87B-48B8-84B0-54A31DFEC34B}"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330708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19100" y="228600"/>
            <a:ext cx="8229600" cy="584775"/>
          </a:xfrm>
          <a:prstGeom prst="rect">
            <a:avLst/>
          </a:prstGeom>
          <a:noFill/>
        </p:spPr>
        <p:txBody>
          <a:bodyPr wrap="square" rtlCol="0">
            <a:spAutoFit/>
          </a:bodyPr>
          <a:lstStyle/>
          <a:p>
            <a:pPr algn="ctr"/>
            <a:r>
              <a:rPr lang="en-US" sz="3200" b="1" dirty="0" smtClean="0">
                <a:solidFill>
                  <a:srgbClr val="0070C0"/>
                </a:solidFill>
                <a:latin typeface="+mj-lt"/>
              </a:rPr>
              <a:t>Integrated PMB – Cost Summary</a:t>
            </a:r>
            <a:endParaRPr lang="en-US" sz="3200" b="1" dirty="0">
              <a:solidFill>
                <a:srgbClr val="0070C0"/>
              </a:solidFill>
              <a:latin typeface="+mj-l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19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6197334"/>
            <a:ext cx="8763000" cy="307777"/>
          </a:xfrm>
          <a:prstGeom prst="rect">
            <a:avLst/>
          </a:prstGeom>
          <a:noFill/>
        </p:spPr>
        <p:txBody>
          <a:bodyPr wrap="square" rtlCol="0">
            <a:spAutoFit/>
          </a:bodyPr>
          <a:lstStyle/>
          <a:p>
            <a:r>
              <a:rPr lang="en-US" sz="1200" dirty="0" smtClean="0"/>
              <a:t>Note:  The total cost of Recovery is $244M .  </a:t>
            </a:r>
            <a:r>
              <a:rPr lang="en-US" sz="1200" dirty="0"/>
              <a:t> </a:t>
            </a:r>
            <a:r>
              <a:rPr lang="en-US" sz="1200" dirty="0" smtClean="0"/>
              <a:t>Other totals include carry over funding.  The FY17 budget is not finalized</a:t>
            </a:r>
            <a:r>
              <a:rPr lang="en-US" sz="1400" dirty="0" smtClean="0"/>
              <a:t>.</a:t>
            </a:r>
            <a:endParaRPr lang="en-US" sz="1400" dirty="0"/>
          </a:p>
        </p:txBody>
      </p:sp>
      <p:sp>
        <p:nvSpPr>
          <p:cNvPr id="2" name="Slide Number Placeholder 1"/>
          <p:cNvSpPr>
            <a:spLocks noGrp="1"/>
          </p:cNvSpPr>
          <p:nvPr>
            <p:ph type="sldNum" sz="quarter" idx="12"/>
          </p:nvPr>
        </p:nvSpPr>
        <p:spPr>
          <a:xfrm>
            <a:off x="8374380" y="6310828"/>
            <a:ext cx="548640" cy="396240"/>
          </a:xfrm>
        </p:spPr>
        <p:txBody>
          <a:bodyPr/>
          <a:lstStyle/>
          <a:p>
            <a:fld id="{4551A24E-B87B-48B8-84B0-54A31DFEC34B}"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16655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 y="-19050"/>
            <a:ext cx="9134475" cy="6858000"/>
          </a:xfrm>
          <a:prstGeom prst="rect">
            <a:avLst/>
          </a:prstGeom>
        </p:spPr>
      </p:pic>
      <p:sp>
        <p:nvSpPr>
          <p:cNvPr id="6" name="Rounded Rectangle 5"/>
          <p:cNvSpPr/>
          <p:nvPr/>
        </p:nvSpPr>
        <p:spPr>
          <a:xfrm>
            <a:off x="457200" y="533400"/>
            <a:ext cx="6705600" cy="27432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551A24E-B87B-48B8-84B0-54A31DFEC34B}" type="slidenum">
              <a:rPr lang="en-US" smtClean="0">
                <a:solidFill>
                  <a:schemeClr val="tx1"/>
                </a:solidFill>
              </a:rPr>
              <a:pPr/>
              <a:t>9</a:t>
            </a:fld>
            <a:endParaRPr lang="en-US"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jacenc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15554</TotalTime>
  <Words>1787</Words>
  <Application>Microsoft Office PowerPoint</Application>
  <PresentationFormat>On-screen Show (4:3)</PresentationFormat>
  <Paragraphs>288</Paragraphs>
  <Slides>29</Slides>
  <Notes>4</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Custom Design</vt:lpstr>
      <vt:lpstr>1_Custom Design</vt:lpstr>
      <vt:lpstr>Adjacency</vt:lpstr>
      <vt:lpstr>WIPP  Integrated Performance Measurement Baseline Workshop</vt:lpstr>
      <vt:lpstr>Agenda</vt:lpstr>
      <vt:lpstr>Introductions and Workshop Objective</vt:lpstr>
      <vt:lpstr>Integrated Performance  Measurement Baseline (PMB) </vt:lpstr>
      <vt:lpstr>PowerPoint Presentation</vt:lpstr>
      <vt:lpstr>PowerPoint Presentation</vt:lpstr>
      <vt:lpstr>PowerPoint Presentation</vt:lpstr>
      <vt:lpstr>PowerPoint Presentation</vt:lpstr>
      <vt:lpstr>PowerPoint Presentation</vt:lpstr>
      <vt:lpstr>Documented Safety Analysis  (DSA)</vt:lpstr>
      <vt:lpstr> DSA Hazard Analysis </vt:lpstr>
      <vt:lpstr>Sequence of Implementation</vt:lpstr>
      <vt:lpstr>PowerPoint Presentation</vt:lpstr>
      <vt:lpstr>PowerPoint Presentation</vt:lpstr>
      <vt:lpstr>PowerPoint Presentation</vt:lpstr>
      <vt:lpstr>PowerPoint Presentation</vt:lpstr>
      <vt:lpstr>PowerPoint Presentation</vt:lpstr>
      <vt:lpstr>Contractor Readiness Review  (CORR)</vt:lpstr>
      <vt:lpstr>PowerPoint Presentation</vt:lpstr>
      <vt:lpstr>DOE Readiness Review  (DORR)</vt:lpstr>
      <vt:lpstr>PowerPoint Presentation</vt:lpstr>
      <vt:lpstr>PowerPoint Presentation</vt:lpstr>
      <vt:lpstr>PowerPoint Presentation</vt:lpstr>
      <vt:lpstr>Integrated PMB – Risk Approach </vt:lpstr>
      <vt:lpstr>PowerPoint Presentation</vt:lpstr>
      <vt:lpstr>PowerPoint Presentation</vt:lpstr>
      <vt:lpstr>Integrated PMB –  Monitoring of Progress</vt:lpstr>
      <vt:lpstr>PowerPoint Presentation</vt:lpstr>
      <vt:lpstr>Ground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Underground and Ventilation System</dc:title>
  <dc:creator>Williamson, Ryan NWP</dc:creator>
  <cp:lastModifiedBy>Tim Runyon</cp:lastModifiedBy>
  <cp:revision>768</cp:revision>
  <cp:lastPrinted>2016-02-17T14:47:59Z</cp:lastPrinted>
  <dcterms:created xsi:type="dcterms:W3CDTF">2014-03-24T18:29:51Z</dcterms:created>
  <dcterms:modified xsi:type="dcterms:W3CDTF">2016-02-19T00:25:35Z</dcterms:modified>
</cp:coreProperties>
</file>