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  <p:sldMasterId id="2147483732" r:id="rId2"/>
  </p:sldMasterIdLst>
  <p:notesMasterIdLst>
    <p:notesMasterId r:id="rId10"/>
  </p:notesMasterIdLst>
  <p:sldIdLst>
    <p:sldId id="263" r:id="rId3"/>
    <p:sldId id="300" r:id="rId4"/>
    <p:sldId id="306" r:id="rId5"/>
    <p:sldId id="302" r:id="rId6"/>
    <p:sldId id="303" r:id="rId7"/>
    <p:sldId id="304" r:id="rId8"/>
    <p:sldId id="30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novan Robinson" initials="DOR" lastIdx="6" clrIdx="0"/>
  <p:cmAuthor id="1" name="max.postman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499"/>
    <a:srgbClr val="285C12"/>
    <a:srgbClr val="FFE8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88282" autoAdjust="0"/>
  </p:normalViewPr>
  <p:slideViewPr>
    <p:cSldViewPr snapToGrid="0">
      <p:cViewPr>
        <p:scale>
          <a:sx n="83" d="100"/>
          <a:sy n="83" d="100"/>
        </p:scale>
        <p:origin x="-1446" y="-150"/>
      </p:cViewPr>
      <p:guideLst>
        <p:guide orient="horz" pos="2160"/>
        <p:guide orient="horz" pos="1383"/>
        <p:guide pos="2880"/>
        <p:guide pos="3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276697F-53D4-4515-99DA-5CA5712CB4A5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B0BD232-542E-45A1-90F5-8EE8DCE21F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660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endParaRPr dirty="0" smtClean="0">
              <a:latin typeface="Calibri" pitchFamily="34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defTabSz="943098"/>
            <a:fld id="{DAC9AEE7-C675-48A7-8DF5-3F543C92FC95}" type="slidenum">
              <a:rPr>
                <a:solidFill>
                  <a:prstClr val="black"/>
                </a:solidFill>
                <a:latin typeface="Calibri" pitchFamily="34" charset="0"/>
              </a:rPr>
              <a:pPr defTabSz="943098"/>
              <a:t>1</a:t>
            </a:fld>
            <a:endParaRPr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 hasCustomPrompt="1"/>
          </p:nvPr>
        </p:nvSpPr>
        <p:spPr>
          <a:xfrm>
            <a:off x="685800" y="2058909"/>
            <a:ext cx="7772400" cy="1470181"/>
          </a:xfrm>
        </p:spPr>
        <p:txBody>
          <a:bodyPr/>
          <a:lstStyle>
            <a:lvl1pPr algn="ctr">
              <a:lnSpc>
                <a:spcPct val="90000"/>
              </a:lnSpc>
              <a:defRPr sz="3200"/>
            </a:lvl1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 bwMode="auto">
          <a:xfrm>
            <a:off x="5971169" y="5125346"/>
            <a:ext cx="7772400" cy="1470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00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ヒラギノ角ゴ ProN W3"/>
              <a:cs typeface="ヒラギノ角ゴ ProN W3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685800" y="5141619"/>
            <a:ext cx="7772400" cy="59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2499"/>
              </a:solidFill>
              <a:effectLst/>
              <a:uLnTx/>
              <a:uFillTx/>
              <a:latin typeface="+mj-lt"/>
              <a:ea typeface="ヒラギノ角ゴ ProN W3"/>
              <a:cs typeface="ヒラギノ角ゴ ProN W3"/>
            </a:endParaRPr>
          </a:p>
        </p:txBody>
      </p:sp>
    </p:spTree>
  </p:cSld>
  <p:clrMapOvr>
    <a:masterClrMapping/>
  </p:clrMapOvr>
  <p:transition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A9C1-D364-4F4B-8961-BBA3D45421BA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D539-1620-4C97-BA0A-66FA1A89D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 userDrawn="1"/>
        </p:nvSpPr>
        <p:spPr bwMode="auto">
          <a:xfrm flipH="1">
            <a:off x="-1" y="6642100"/>
            <a:ext cx="9144000" cy="215900"/>
          </a:xfrm>
          <a:prstGeom prst="rect">
            <a:avLst/>
          </a:prstGeom>
          <a:solidFill>
            <a:srgbClr val="285C12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ヒラギノ角ゴ ProN W3"/>
              <a:cs typeface="ヒラギノ角ゴ ProN W3"/>
            </a:endParaRPr>
          </a:p>
        </p:txBody>
      </p:sp>
      <p:pic>
        <p:nvPicPr>
          <p:cNvPr id="15" name="Picture 14" descr="EM-new-header-light-gold-swoosh.jpg"/>
          <p:cNvPicPr>
            <a:picLocks noChangeAspect="1"/>
          </p:cNvPicPr>
          <p:nvPr userDrawn="1"/>
        </p:nvPicPr>
        <p:blipFill>
          <a:blip r:embed="rId3" cstate="print"/>
          <a:srcRect r="16342"/>
          <a:stretch>
            <a:fillRect/>
          </a:stretch>
        </p:blipFill>
        <p:spPr>
          <a:xfrm>
            <a:off x="1" y="0"/>
            <a:ext cx="9143999" cy="2280267"/>
          </a:xfrm>
          <a:prstGeom prst="rect">
            <a:avLst/>
          </a:prstGeom>
        </p:spPr>
      </p:pic>
      <p:sp>
        <p:nvSpPr>
          <p:cNvPr id="2054" name="Rectangle 5"/>
          <p:cNvSpPr txBox="1">
            <a:spLocks noGrp="1"/>
          </p:cNvSpPr>
          <p:nvPr>
            <p:ph type="title"/>
          </p:nvPr>
        </p:nvSpPr>
        <p:spPr bwMode="auto">
          <a:xfrm>
            <a:off x="1250076" y="2776756"/>
            <a:ext cx="6629400" cy="604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2055" name="Rectangle 6"/>
          <p:cNvSpPr txBox="1">
            <a:spLocks noGrp="1"/>
          </p:cNvSpPr>
          <p:nvPr>
            <p:ph type="body" idx="1"/>
          </p:nvPr>
        </p:nvSpPr>
        <p:spPr bwMode="auto">
          <a:xfrm>
            <a:off x="685800" y="3984771"/>
            <a:ext cx="7772400" cy="247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strike="noStrike" kern="0" cap="none" spc="0" normalizeH="0" baseline="0" noProof="0" dirty="0" smtClean="0">
                <a:ln>
                  <a:noFill/>
                </a:ln>
                <a:solidFill>
                  <a:srgbClr val="002499"/>
                </a:solidFill>
                <a:effectLst/>
                <a:uLnTx/>
                <a:uFillTx/>
                <a:latin typeface="+mj-lt"/>
                <a:ea typeface="ヒラギノ角ゴ ProN W3"/>
                <a:cs typeface="ヒラギノ角ゴ ProN W3"/>
              </a:rPr>
              <a:t>Name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100" i="1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ヒラギノ角ゴ ProN W3"/>
                <a:cs typeface="ヒラギノ角ゴ ProN W3"/>
              </a:rPr>
              <a:t>Director of External Affairs</a:t>
            </a:r>
            <a:endParaRPr kumimoji="0" lang="en-US" sz="2100" i="1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ヒラギノ角ゴ ProN W3"/>
              <a:cs typeface="ヒラギノ角ゴ ProN W3"/>
            </a:endParaRP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1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ヒラギノ角ゴ ProN W3"/>
                <a:cs typeface="ヒラギノ角ゴ ProN W3"/>
              </a:rPr>
              <a:t>Office of Environmental Management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100" kern="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ヒラギノ角ゴ ProN W3"/>
              <a:cs typeface="ヒラギノ角ゴ ProN W3"/>
            </a:endParaRP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srgbClr val="002499"/>
                </a:solidFill>
                <a:latin typeface="+mn-lt"/>
                <a:ea typeface="ヒラギノ角ゴ ProN W3"/>
                <a:cs typeface="ヒラギノ角ゴ ProN W3"/>
              </a:rPr>
              <a:t>Month X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499"/>
                </a:solidFill>
                <a:effectLst/>
                <a:uLnTx/>
                <a:uFillTx/>
                <a:latin typeface="+mn-lt"/>
                <a:ea typeface="ヒラギノ角ゴ ProN W3"/>
                <a:cs typeface="ヒラギノ角ゴ ProN W3"/>
              </a:rPr>
              <a:t>, 2013</a:t>
            </a:r>
            <a:endParaRPr lang="en-US" sz="2100" kern="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ヒラギノ角ゴ ProN W3"/>
              <a:cs typeface="ヒラギノ角ゴ ProN W3"/>
            </a:endParaRP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00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ヒラギノ角ゴ ProN W3"/>
              <a:cs typeface="ヒラギノ角ゴ ProN W3"/>
            </a:endParaRPr>
          </a:p>
          <a:p>
            <a:pPr lvl="0"/>
            <a:endParaRPr lang="en-US" dirty="0" smtClean="0"/>
          </a:p>
        </p:txBody>
      </p:sp>
      <p:sp>
        <p:nvSpPr>
          <p:cNvPr id="11" name="TextBox 1"/>
          <p:cNvSpPr txBox="1">
            <a:spLocks noChangeArrowheads="1"/>
          </p:cNvSpPr>
          <p:nvPr userDrawn="1"/>
        </p:nvSpPr>
        <p:spPr bwMode="auto">
          <a:xfrm>
            <a:off x="7414063" y="6619733"/>
            <a:ext cx="1371600" cy="236988"/>
          </a:xfrm>
          <a:prstGeom prst="rect">
            <a:avLst/>
          </a:prstGeom>
          <a:noFill/>
          <a:ln>
            <a:noFill/>
          </a:ln>
          <a:extLst/>
        </p:spPr>
        <p:txBody>
          <a:bodyPr lIns="82296" tIns="41148" rIns="82296" bIns="4114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i="0" dirty="0" smtClean="0">
                <a:solidFill>
                  <a:srgbClr val="FFE8A6"/>
                </a:solidFill>
                <a:latin typeface="+mj-lt"/>
                <a:ea typeface="ヒラギノ角ゴ ProN W3"/>
                <a:cs typeface="ヒラギノ角ゴ ProN W3"/>
              </a:rPr>
              <a:t>www.energy.gov/EM</a:t>
            </a:r>
          </a:p>
        </p:txBody>
      </p:sp>
      <p:sp>
        <p:nvSpPr>
          <p:cNvPr id="12" name="TextBox 2"/>
          <p:cNvSpPr txBox="1">
            <a:spLocks noChangeArrowheads="1"/>
          </p:cNvSpPr>
          <p:nvPr userDrawn="1"/>
        </p:nvSpPr>
        <p:spPr bwMode="auto">
          <a:xfrm>
            <a:off x="7780020" y="6634639"/>
            <a:ext cx="1295400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4A256FFE-0AB4-4725-A126-1B90327B6F89}" type="slidenum">
              <a:rPr lang="en-US" sz="1000" b="0" i="0" smtClean="0">
                <a:solidFill>
                  <a:srgbClr val="FFFFFF"/>
                </a:solidFill>
                <a:latin typeface="+mn-lt"/>
                <a:ea typeface="ヒラギノ角ゴ ProN W3"/>
                <a:cs typeface="ヒラギノ角ゴ ProN W3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b="0" i="0" dirty="0" smtClean="0">
              <a:solidFill>
                <a:srgbClr val="FFFFFF"/>
              </a:solidFill>
              <a:latin typeface="+mn-lt"/>
              <a:ea typeface="ヒラギノ角ゴ ProN W3"/>
              <a:cs typeface="ヒラギノ角ゴ ProN W3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8" t="69167" r="18564" b="1368"/>
          <a:stretch>
            <a:fillRect/>
          </a:stretch>
        </p:blipFill>
        <p:spPr bwMode="auto">
          <a:xfrm>
            <a:off x="276837" y="6644081"/>
            <a:ext cx="2541864" cy="222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1221971" y="3850637"/>
            <a:ext cx="6741622" cy="0"/>
          </a:xfrm>
          <a:prstGeom prst="line">
            <a:avLst/>
          </a:prstGeom>
          <a:ln w="25400" cap="rnd">
            <a:solidFill>
              <a:srgbClr val="FFE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3400" b="1">
          <a:solidFill>
            <a:srgbClr val="002499"/>
          </a:solidFill>
          <a:latin typeface="+mj-lt"/>
          <a:ea typeface="ヒラギノ角ゴ ProN W3"/>
          <a:cs typeface="ヒラギノ角ゴ ProN W3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Helvetica Neue"/>
          <a:ea typeface="ヒラギノ角ゴ ProN W3"/>
          <a:cs typeface="ヒラギノ角ゴ ProN W3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Helvetica Neue"/>
          <a:ea typeface="ヒラギノ角ゴ ProN W3"/>
          <a:cs typeface="ヒラギノ角ゴ ProN W3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Helvetica Neue"/>
          <a:ea typeface="ヒラギノ角ゴ ProN W3"/>
          <a:cs typeface="ヒラギノ角ゴ ProN W3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Helvetica Neue"/>
          <a:ea typeface="ヒラギノ角ゴ ProN W3"/>
          <a:cs typeface="ヒラギノ角ゴ ProN W3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Helvetica Neue"/>
          <a:ea typeface="ヒラギノ角ゴ ProN W3"/>
          <a:cs typeface="ヒラギノ角ゴ ProN W3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Helvetica Neue"/>
          <a:ea typeface="ヒラギノ角ゴ ProN W3"/>
          <a:cs typeface="ヒラギノ角ゴ ProN W3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Helvetica Neue"/>
          <a:ea typeface="ヒラギノ角ゴ ProN W3"/>
          <a:cs typeface="ヒラギノ角ゴ ProN W3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Helvetica Neue"/>
          <a:ea typeface="ヒラギノ角ゴ ProN W3"/>
          <a:cs typeface="ヒラギノ角ゴ ProN W3"/>
        </a:defRPr>
      </a:lvl9pPr>
    </p:titleStyle>
    <p:bodyStyle>
      <a:lvl1pPr marL="0" marR="0" indent="0" algn="ctr" defTabSz="914400" rtl="0" eaLnBrk="0" fontAlgn="base" latinLnBrk="0" hangingPunct="0">
        <a:lnSpc>
          <a:spcPct val="9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 kumimoji="0" lang="en-US" sz="1800" b="1" i="0" strike="noStrike" kern="0" cap="none" spc="0" normalizeH="0" baseline="0" noProof="0">
          <a:ln>
            <a:noFill/>
          </a:ln>
          <a:solidFill>
            <a:schemeClr val="tx1">
              <a:lumMod val="50000"/>
              <a:lumOff val="50000"/>
            </a:schemeClr>
          </a:solidFill>
          <a:effectLst/>
          <a:uLnTx/>
          <a:uFillTx/>
          <a:latin typeface="+mn-lt"/>
          <a:ea typeface="ヒラギノ角ゴ ProN W3"/>
          <a:cs typeface="ヒラギノ角ゴ ProN W3"/>
        </a:defRPr>
      </a:lvl1pPr>
      <a:lvl2pPr marL="514350" lvl="1" indent="-285750" algn="l" rtl="0" eaLnBrk="0" fontAlgn="base" hangingPunct="0">
        <a:spcBef>
          <a:spcPts val="600"/>
        </a:spcBef>
        <a:spcAft>
          <a:spcPct val="0"/>
        </a:spcAft>
        <a:buClr>
          <a:srgbClr val="285C12"/>
        </a:buClr>
        <a:buSzPct val="139000"/>
        <a:buFont typeface="Helvetica Neue"/>
        <a:buChar char="•"/>
        <a:defRPr lang="en-US" sz="1400">
          <a:solidFill>
            <a:schemeClr val="tx1"/>
          </a:solidFill>
          <a:latin typeface="+mn-lt"/>
          <a:ea typeface="ヒラギノ角ゴ ProN W3"/>
          <a:cs typeface="ヒラギノ角ゴ ProN W3"/>
        </a:defRPr>
      </a:lvl2pPr>
      <a:lvl3pPr marL="742950" lvl="2" indent="-285750" algn="l" rtl="0" eaLnBrk="0" fontAlgn="base" hangingPunct="0">
        <a:spcBef>
          <a:spcPts val="600"/>
        </a:spcBef>
        <a:spcAft>
          <a:spcPct val="0"/>
        </a:spcAft>
        <a:buClr>
          <a:srgbClr val="285C12"/>
        </a:buClr>
        <a:buSzPct val="139000"/>
        <a:buFont typeface="Helvetica Neue"/>
        <a:buChar char="•"/>
        <a:defRPr lang="en-US" sz="1400">
          <a:solidFill>
            <a:schemeClr val="tx1"/>
          </a:solidFill>
          <a:latin typeface="+mn-lt"/>
          <a:ea typeface="ヒラギノ角ゴ ProN W3"/>
          <a:cs typeface="ヒラギノ角ゴ ProN W3"/>
        </a:defRPr>
      </a:lvl3pPr>
      <a:lvl4pPr marL="971550" lvl="3" indent="-285750" algn="l" rtl="0" eaLnBrk="0" fontAlgn="base" hangingPunct="0">
        <a:spcBef>
          <a:spcPts val="600"/>
        </a:spcBef>
        <a:spcAft>
          <a:spcPct val="0"/>
        </a:spcAft>
        <a:buClr>
          <a:srgbClr val="285C12"/>
        </a:buClr>
        <a:buSzPct val="139000"/>
        <a:buFont typeface="Helvetica Neue"/>
        <a:buChar char="•"/>
        <a:defRPr lang="en-US" sz="1400">
          <a:solidFill>
            <a:schemeClr val="tx1"/>
          </a:solidFill>
          <a:latin typeface="+mn-lt"/>
          <a:ea typeface="ヒラギノ角ゴ ProN W3"/>
          <a:cs typeface="ヒラギノ角ゴ ProN W3"/>
        </a:defRPr>
      </a:lvl4pPr>
      <a:lvl5pPr marL="1200150" lvl="4" indent="-285750" algn="l" rtl="0" eaLnBrk="0" fontAlgn="base" hangingPunct="0">
        <a:spcBef>
          <a:spcPts val="600"/>
        </a:spcBef>
        <a:spcAft>
          <a:spcPct val="0"/>
        </a:spcAft>
        <a:buClr>
          <a:srgbClr val="285C12"/>
        </a:buClr>
        <a:buSzPct val="139000"/>
        <a:buFont typeface="Helvetica Neue"/>
        <a:buChar char="•"/>
        <a:defRPr lang="en-US" sz="1400">
          <a:solidFill>
            <a:schemeClr val="tx1"/>
          </a:solidFill>
          <a:latin typeface="+mn-lt"/>
          <a:ea typeface="ヒラギノ角ゴ ProN W3"/>
          <a:cs typeface="ヒラギノ角ゴ ProN W3"/>
        </a:defRPr>
      </a:lvl5pPr>
      <a:lvl6pPr marL="1657350" indent="-285750" algn="l" rtl="0" eaLnBrk="0" fontAlgn="base" hangingPunct="0">
        <a:spcBef>
          <a:spcPts val="1800"/>
        </a:spcBef>
        <a:spcAft>
          <a:spcPct val="0"/>
        </a:spcAft>
        <a:buClr>
          <a:srgbClr val="285C12"/>
        </a:buClr>
        <a:buSzPct val="139000"/>
        <a:buFont typeface="Helvetica Neue"/>
        <a:buChar char="•"/>
        <a:defRPr lang="en-US" sz="1400">
          <a:solidFill>
            <a:srgbClr val="285C12"/>
          </a:solidFill>
          <a:latin typeface="Helvetica Neue"/>
          <a:ea typeface="ヒラギノ角ゴ ProN W3"/>
          <a:cs typeface="ヒラギノ角ゴ ProN W3"/>
        </a:defRPr>
      </a:lvl6pPr>
      <a:lvl7pPr marL="2114550" indent="-285750" algn="l" rtl="0" eaLnBrk="0" fontAlgn="base" hangingPunct="0">
        <a:spcBef>
          <a:spcPts val="1800"/>
        </a:spcBef>
        <a:spcAft>
          <a:spcPct val="0"/>
        </a:spcAft>
        <a:buClr>
          <a:srgbClr val="285C12"/>
        </a:buClr>
        <a:buSzPct val="139000"/>
        <a:buFont typeface="Helvetica Neue"/>
        <a:buChar char="•"/>
        <a:defRPr lang="en-US" sz="1400">
          <a:solidFill>
            <a:srgbClr val="285C12"/>
          </a:solidFill>
          <a:latin typeface="Helvetica Neue"/>
          <a:ea typeface="ヒラギノ角ゴ ProN W3"/>
          <a:cs typeface="ヒラギノ角ゴ ProN W3"/>
        </a:defRPr>
      </a:lvl7pPr>
      <a:lvl8pPr marL="2571750" indent="-285750" algn="l" rtl="0" eaLnBrk="0" fontAlgn="base" hangingPunct="0">
        <a:spcBef>
          <a:spcPts val="1800"/>
        </a:spcBef>
        <a:spcAft>
          <a:spcPct val="0"/>
        </a:spcAft>
        <a:buClr>
          <a:srgbClr val="285C12"/>
        </a:buClr>
        <a:buSzPct val="139000"/>
        <a:buFont typeface="Helvetica Neue"/>
        <a:buChar char="•"/>
        <a:defRPr lang="en-US" sz="1400">
          <a:solidFill>
            <a:srgbClr val="285C12"/>
          </a:solidFill>
          <a:latin typeface="Helvetica Neue"/>
          <a:ea typeface="ヒラギノ角ゴ ProN W3"/>
          <a:cs typeface="ヒラギノ角ゴ ProN W3"/>
        </a:defRPr>
      </a:lvl8pPr>
      <a:lvl9pPr marL="3028950" indent="-285750" algn="l" rtl="0" eaLnBrk="0" fontAlgn="base" hangingPunct="0">
        <a:spcBef>
          <a:spcPts val="1800"/>
        </a:spcBef>
        <a:spcAft>
          <a:spcPct val="0"/>
        </a:spcAft>
        <a:buClr>
          <a:srgbClr val="285C12"/>
        </a:buClr>
        <a:buSzPct val="139000"/>
        <a:buFont typeface="Helvetica Neue"/>
        <a:buChar char="•"/>
        <a:defRPr lang="en-US" sz="1400">
          <a:solidFill>
            <a:srgbClr val="285C12"/>
          </a:solidFill>
          <a:latin typeface="Helvetica Neue"/>
          <a:ea typeface="ヒラギノ角ゴ ProN W3"/>
          <a:cs typeface="ヒラギノ角ゴ ProN W3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inside header with EM written out.png"/>
          <p:cNvPicPr>
            <a:picLocks noChangeAspect="1"/>
          </p:cNvPicPr>
          <p:nvPr userDrawn="1"/>
        </p:nvPicPr>
        <p:blipFill>
          <a:blip r:embed="rId3" cstate="print"/>
          <a:srcRect b="2366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3376" y="274638"/>
            <a:ext cx="5163424" cy="5055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EA9C1-D364-4F4B-8961-BBA3D45421BA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ED539-1620-4C97-BA0A-66FA1A89D0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 flipH="1">
            <a:off x="-1" y="6642100"/>
            <a:ext cx="9144000" cy="215900"/>
          </a:xfrm>
          <a:prstGeom prst="rect">
            <a:avLst/>
          </a:prstGeom>
          <a:solidFill>
            <a:srgbClr val="285C12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ヒラギノ角ゴ ProN W3"/>
              <a:cs typeface="ヒラギノ角ゴ ProN W3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 userDrawn="1"/>
        </p:nvSpPr>
        <p:spPr bwMode="auto">
          <a:xfrm>
            <a:off x="7414063" y="6619733"/>
            <a:ext cx="1371600" cy="236988"/>
          </a:xfrm>
          <a:prstGeom prst="rect">
            <a:avLst/>
          </a:prstGeom>
          <a:noFill/>
          <a:ln>
            <a:noFill/>
          </a:ln>
          <a:extLst/>
        </p:spPr>
        <p:txBody>
          <a:bodyPr lIns="82296" tIns="41148" rIns="82296" bIns="4114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i="0" dirty="0" smtClean="0">
                <a:solidFill>
                  <a:srgbClr val="FFE8A6"/>
                </a:solidFill>
                <a:latin typeface="+mj-lt"/>
                <a:ea typeface="ヒラギノ角ゴ ProN W3"/>
                <a:cs typeface="ヒラギノ角ゴ ProN W3"/>
              </a:rPr>
              <a:t>www.energy.gov/EM</a:t>
            </a:r>
          </a:p>
        </p:txBody>
      </p:sp>
      <p:sp>
        <p:nvSpPr>
          <p:cNvPr id="10" name="TextBox 2"/>
          <p:cNvSpPr txBox="1">
            <a:spLocks noChangeArrowheads="1"/>
          </p:cNvSpPr>
          <p:nvPr userDrawn="1"/>
        </p:nvSpPr>
        <p:spPr bwMode="auto">
          <a:xfrm>
            <a:off x="7783800" y="6618463"/>
            <a:ext cx="1295400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4A256FFE-0AB4-4725-A126-1B90327B6F89}" type="slidenum">
              <a:rPr lang="en-US" sz="1000" b="0" i="0" smtClean="0">
                <a:solidFill>
                  <a:srgbClr val="FFFFFF"/>
                </a:solidFill>
                <a:latin typeface="+mn-lt"/>
                <a:ea typeface="ヒラギノ角ゴ ProN W3"/>
                <a:cs typeface="ヒラギノ角ゴ ProN W3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b="0" i="0" dirty="0" smtClean="0">
              <a:solidFill>
                <a:srgbClr val="FFFFFF"/>
              </a:solidFill>
              <a:latin typeface="+mn-lt"/>
              <a:ea typeface="ヒラギノ角ゴ ProN W3"/>
              <a:cs typeface="ヒラギノ角ゴ ProN W3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8" t="69167" r="18564" b="1368"/>
          <a:stretch>
            <a:fillRect/>
          </a:stretch>
        </p:blipFill>
        <p:spPr bwMode="auto">
          <a:xfrm>
            <a:off x="276837" y="6644081"/>
            <a:ext cx="2541864" cy="222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rgbClr val="00249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249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00249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00249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24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 noGrp="1"/>
          </p:cNvSpPr>
          <p:nvPr>
            <p:ph type="ctrTitle"/>
          </p:nvPr>
        </p:nvSpPr>
        <p:spPr>
          <a:xfrm>
            <a:off x="572538" y="2094706"/>
            <a:ext cx="7772400" cy="1470181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dirty="0"/>
              <a:t>Ventilation Systems Capital Asset Projects</a:t>
            </a:r>
            <a:br>
              <a:rPr lang="en-US" dirty="0"/>
            </a:br>
            <a:r>
              <a:rPr lang="en-US" sz="2000" dirty="0"/>
              <a:t>Safety Significant Confinement Ventilation System (15-D-411)</a:t>
            </a:r>
            <a:br>
              <a:rPr lang="en-US" sz="2000" dirty="0"/>
            </a:br>
            <a:r>
              <a:rPr lang="en-US" sz="2000" dirty="0"/>
              <a:t>Exhaust Shaft (15-D-412)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652548" y="3799885"/>
            <a:ext cx="7772400" cy="1470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strike="noStrike" kern="0" cap="none" spc="0" normalizeH="0" baseline="0" noProof="0" dirty="0" smtClean="0">
                <a:ln>
                  <a:noFill/>
                </a:ln>
                <a:solidFill>
                  <a:srgbClr val="002499"/>
                </a:solidFill>
                <a:effectLst/>
                <a:uLnTx/>
                <a:uFillTx/>
                <a:latin typeface="+mj-lt"/>
                <a:ea typeface="ヒラギノ角ゴ ProN W3"/>
                <a:cs typeface="ヒラギノ角ゴ ProN W3"/>
              </a:rPr>
              <a:t>Ronald E. Gill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100" i="1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ヒラギノ角ゴ ProN W3"/>
                <a:cs typeface="ヒラギノ角ゴ ProN W3"/>
              </a:rPr>
              <a:t>Acting Federal Project Director / Operations Activity Manager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ヒラギノ角ゴ ProN W3"/>
                <a:cs typeface="ヒラギノ角ゴ ProN W3"/>
              </a:rPr>
              <a:t>Carlsbad Field Office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1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ヒラギノ角ゴ ProN W3"/>
                <a:cs typeface="ヒラギノ角ゴ ProN W3"/>
              </a:rPr>
              <a:t>Office of Environmental Management</a:t>
            </a:r>
            <a:endParaRPr kumimoji="0" lang="en-US" sz="2100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ヒラギノ角ゴ ProN W3"/>
              <a:cs typeface="ヒラギノ角ゴ ProN W3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671209" y="5222391"/>
            <a:ext cx="7772400" cy="59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002499"/>
                </a:solidFill>
                <a:latin typeface="+mj-lt"/>
                <a:ea typeface="ヒラギノ角ゴ ProN W3"/>
                <a:cs typeface="ヒラギノ角ゴ ProN W3"/>
              </a:rPr>
              <a:t>February 19, 2016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2499"/>
              </a:solidFill>
              <a:effectLst/>
              <a:uLnTx/>
              <a:uFillTx/>
              <a:latin typeface="+mj-lt"/>
              <a:ea typeface="ヒラギノ角ゴ ProN W3"/>
              <a:cs typeface="ヒラギノ角ゴ ProN W3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221971" y="3850637"/>
            <a:ext cx="6741622" cy="0"/>
          </a:xfrm>
          <a:prstGeom prst="line">
            <a:avLst/>
          </a:prstGeom>
          <a:ln w="25400" cap="rnd">
            <a:solidFill>
              <a:srgbClr val="FFE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Management Background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31775" lvl="0" indent="-231775">
              <a:lnSpc>
                <a:spcPct val="90000"/>
              </a:lnSpc>
              <a:spcAft>
                <a:spcPts val="1200"/>
              </a:spcAft>
              <a:buClr>
                <a:srgbClr val="002499"/>
              </a:buClr>
            </a:pPr>
            <a:r>
              <a:rPr lang="en-US" sz="2300" dirty="0">
                <a:cs typeface="Arial" pitchFamily="34" charset="0"/>
              </a:rPr>
              <a:t>DOE Order 413.3B “Program and Project Management for the Acquisition of Capital Assets”</a:t>
            </a:r>
          </a:p>
          <a:p>
            <a:pPr marL="631825" lvl="1" indent="-231775">
              <a:lnSpc>
                <a:spcPct val="90000"/>
              </a:lnSpc>
              <a:spcAft>
                <a:spcPts val="1200"/>
              </a:spcAft>
              <a:buClr>
                <a:srgbClr val="002499"/>
              </a:buClr>
            </a:pPr>
            <a:r>
              <a:rPr lang="en-US" sz="1900" dirty="0">
                <a:cs typeface="Arial" pitchFamily="34" charset="0"/>
              </a:rPr>
              <a:t>Disciplined approach for acquiring capital assets</a:t>
            </a:r>
          </a:p>
          <a:p>
            <a:pPr marL="631825" lvl="1" indent="-231775">
              <a:lnSpc>
                <a:spcPct val="90000"/>
              </a:lnSpc>
              <a:spcAft>
                <a:spcPts val="1200"/>
              </a:spcAft>
              <a:buClr>
                <a:srgbClr val="002499"/>
              </a:buClr>
            </a:pPr>
            <a:r>
              <a:rPr lang="en-US" sz="1900" dirty="0">
                <a:cs typeface="Arial" pitchFamily="34" charset="0"/>
              </a:rPr>
              <a:t>Project goes through “Critical Decisions (CD)” during the development and approval of the project</a:t>
            </a:r>
          </a:p>
          <a:p>
            <a:pPr marL="631825" lvl="1" indent="-231775">
              <a:lnSpc>
                <a:spcPct val="90000"/>
              </a:lnSpc>
              <a:spcAft>
                <a:spcPts val="1200"/>
              </a:spcAft>
              <a:buClr>
                <a:srgbClr val="002499"/>
              </a:buClr>
            </a:pPr>
            <a:r>
              <a:rPr lang="en-US" sz="1900" dirty="0">
                <a:cs typeface="Arial" pitchFamily="34" charset="0"/>
              </a:rPr>
              <a:t>Many independent reviews by other organizations to ensure acquired asset will meet the mission need</a:t>
            </a:r>
          </a:p>
          <a:p>
            <a:pPr marL="231775" lvl="0" indent="-231775">
              <a:lnSpc>
                <a:spcPct val="90000"/>
              </a:lnSpc>
              <a:spcAft>
                <a:spcPts val="1200"/>
              </a:spcAft>
              <a:buClr>
                <a:srgbClr val="002499"/>
              </a:buClr>
            </a:pPr>
            <a:r>
              <a:rPr lang="en-US" sz="2300" dirty="0">
                <a:cs typeface="Arial" pitchFamily="34" charset="0"/>
              </a:rPr>
              <a:t>Secretary of Energy Memorandum December 2014 “Improving the Department’s Management of Projects”</a:t>
            </a:r>
          </a:p>
          <a:p>
            <a:pPr marL="631825" lvl="1" indent="-231775">
              <a:lnSpc>
                <a:spcPct val="90000"/>
              </a:lnSpc>
              <a:spcAft>
                <a:spcPts val="1200"/>
              </a:spcAft>
              <a:buClr>
                <a:srgbClr val="002499"/>
              </a:buClr>
            </a:pPr>
            <a:r>
              <a:rPr lang="en-US" sz="1900" dirty="0">
                <a:cs typeface="Arial" pitchFamily="34" charset="0"/>
              </a:rPr>
              <a:t>Additional review requirements</a:t>
            </a:r>
          </a:p>
          <a:p>
            <a:pPr marL="631825" lvl="1" indent="-231775">
              <a:lnSpc>
                <a:spcPct val="90000"/>
              </a:lnSpc>
              <a:spcAft>
                <a:spcPts val="1200"/>
              </a:spcAft>
              <a:buClr>
                <a:srgbClr val="002499"/>
              </a:buClr>
            </a:pPr>
            <a:r>
              <a:rPr lang="en-US" sz="1900" dirty="0">
                <a:cs typeface="Arial" pitchFamily="34" charset="0"/>
              </a:rPr>
              <a:t>Independent Analysis of Alternatives to General Accounting Office standards</a:t>
            </a:r>
          </a:p>
          <a:p>
            <a:pPr marL="631825" lvl="1" indent="-231775">
              <a:lnSpc>
                <a:spcPct val="90000"/>
              </a:lnSpc>
              <a:spcAft>
                <a:spcPts val="1200"/>
              </a:spcAft>
              <a:buClr>
                <a:srgbClr val="002499"/>
              </a:buClr>
            </a:pPr>
            <a:r>
              <a:rPr lang="en-US" sz="1900" dirty="0">
                <a:cs typeface="Arial" pitchFamily="34" charset="0"/>
              </a:rPr>
              <a:t>Additional design maturity requirements for Hazard Category 2 Nuclear Facility at </a:t>
            </a:r>
            <a:r>
              <a:rPr lang="en-US" sz="1900" dirty="0" smtClean="0">
                <a:cs typeface="Arial" pitchFamily="34" charset="0"/>
              </a:rPr>
              <a:t>CD-2</a:t>
            </a:r>
            <a:endParaRPr lang="en-US" sz="1900" dirty="0"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Decision (CD) Process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590" y="1600200"/>
            <a:ext cx="6844820" cy="4525963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5429250" y="1417320"/>
            <a:ext cx="691516" cy="9715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606290" y="1417320"/>
            <a:ext cx="822960" cy="8572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96590" y="1047988"/>
            <a:ext cx="20842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Line Item Funding</a:t>
            </a:r>
            <a:endParaRPr lang="en-US" sz="2000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03070" y="2023110"/>
            <a:ext cx="525780" cy="4457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7006590" y="2023110"/>
            <a:ext cx="514350" cy="4457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30335" y="1645890"/>
            <a:ext cx="1598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Base Funding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86355" y="1624935"/>
            <a:ext cx="1598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Base Funding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971550" y="4741739"/>
            <a:ext cx="16687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Oct. 24, 2014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514600" y="4752707"/>
            <a:ext cx="1612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Dec. 23, 2015</a:t>
            </a:r>
            <a:endParaRPr lang="en-US" sz="2000" b="1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1965960" y="4446270"/>
            <a:ext cx="262890" cy="3064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584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280" y="194628"/>
            <a:ext cx="6480810" cy="505538"/>
          </a:xfrm>
        </p:spPr>
        <p:txBody>
          <a:bodyPr/>
          <a:lstStyle/>
          <a:p>
            <a:r>
              <a:rPr lang="en-US" dirty="0"/>
              <a:t>Critical Decision 1 – Approve Alternative Selection and Cost Range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CD-1 documentation and reviews consisted of the following:</a:t>
            </a:r>
          </a:p>
          <a:p>
            <a:pPr lvl="1"/>
            <a:r>
              <a:rPr lang="en-US" sz="2400" dirty="0"/>
              <a:t>Acquisition Strategy</a:t>
            </a:r>
          </a:p>
          <a:p>
            <a:pPr lvl="1"/>
            <a:r>
              <a:rPr lang="en-US" sz="2400" dirty="0"/>
              <a:t>Preliminary Project Execution Plan</a:t>
            </a:r>
          </a:p>
          <a:p>
            <a:pPr lvl="1"/>
            <a:r>
              <a:rPr lang="en-US" sz="2400" dirty="0"/>
              <a:t>Tailoring Strategy</a:t>
            </a:r>
          </a:p>
          <a:p>
            <a:pPr lvl="1"/>
            <a:r>
              <a:rPr lang="en-US" sz="2400" dirty="0"/>
              <a:t>Independent Analysis of Alternatives</a:t>
            </a:r>
          </a:p>
          <a:p>
            <a:pPr lvl="1"/>
            <a:r>
              <a:rPr lang="en-US" sz="2400" dirty="0"/>
              <a:t>Independent Cost Review</a:t>
            </a:r>
          </a:p>
          <a:p>
            <a:pPr lvl="1"/>
            <a:r>
              <a:rPr lang="en-US" sz="2400" dirty="0"/>
              <a:t>Independent Project Review</a:t>
            </a:r>
          </a:p>
          <a:p>
            <a:pPr lvl="1"/>
            <a:r>
              <a:rPr lang="en-US" sz="2400" dirty="0"/>
              <a:t>Conceptual Design Report / Conceptual Safety Validation Report</a:t>
            </a:r>
          </a:p>
          <a:p>
            <a:pPr lvl="1"/>
            <a:r>
              <a:rPr lang="en-US" sz="2400" dirty="0"/>
              <a:t>Conceptual Safety Design Report</a:t>
            </a:r>
          </a:p>
          <a:p>
            <a:pPr lvl="1"/>
            <a:r>
              <a:rPr lang="en-US" sz="2400" dirty="0"/>
              <a:t>National Environmental Policy Act Strategy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394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Alternatives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Nuclear Waste Partnership (NWP) proposed a total of 24 alternatives with 2 requiring additional study through Conceptual Design</a:t>
            </a:r>
          </a:p>
          <a:p>
            <a:pPr lvl="1"/>
            <a:r>
              <a:rPr lang="en-US" sz="2000" dirty="0"/>
              <a:t>Alternative 1-A</a:t>
            </a:r>
          </a:p>
          <a:p>
            <a:pPr lvl="2"/>
            <a:r>
              <a:rPr lang="en-US" sz="1800" dirty="0"/>
              <a:t>Provide a new unfiltered exhaust shaft for mining operations and use existing exhaust shaft with additional filtration capacity for full waste handling and disposal operations</a:t>
            </a:r>
          </a:p>
          <a:p>
            <a:pPr lvl="1"/>
            <a:r>
              <a:rPr lang="en-US" sz="2000" dirty="0"/>
              <a:t>Alternative 1-D</a:t>
            </a:r>
          </a:p>
          <a:p>
            <a:pPr lvl="2"/>
            <a:r>
              <a:rPr lang="en-US" sz="1800" dirty="0"/>
              <a:t>Existing exhaust shaft with filtered ventilation sufficient for full mining and waste handling and disposal operations</a:t>
            </a:r>
          </a:p>
          <a:p>
            <a:r>
              <a:rPr lang="en-US" sz="2400" dirty="0"/>
              <a:t>An Independent Analysis of Alternatives was contracted with Trinity Engineering Associates that developed 4 alternatives that were similar to the ones developed by NWP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344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Approval of CD-1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4420"/>
            <a:ext cx="8401050" cy="5440680"/>
          </a:xfrm>
        </p:spPr>
        <p:txBody>
          <a:bodyPr>
            <a:normAutofit/>
          </a:bodyPr>
          <a:lstStyle/>
          <a:p>
            <a:r>
              <a:rPr lang="en-US" sz="2600" dirty="0"/>
              <a:t>Approved Acquisition Strategy</a:t>
            </a:r>
          </a:p>
          <a:p>
            <a:r>
              <a:rPr lang="en-US" sz="2600" dirty="0"/>
              <a:t>Approved Preliminary Project Execution Plan</a:t>
            </a:r>
          </a:p>
          <a:p>
            <a:r>
              <a:rPr lang="en-US" sz="2600" dirty="0"/>
              <a:t>Approved Tailoring Strategy that combined CD-2 and CD-3</a:t>
            </a:r>
          </a:p>
          <a:p>
            <a:r>
              <a:rPr lang="en-US" sz="2600" dirty="0"/>
              <a:t>Alternative 1-A selected with two projects, cost ranges, and proposed CD schedule</a:t>
            </a:r>
          </a:p>
          <a:p>
            <a:pPr lvl="1"/>
            <a:r>
              <a:rPr lang="en-US" sz="2200" dirty="0"/>
              <a:t>Safety Significant Confinement Ventilation System (15-D-411)</a:t>
            </a:r>
          </a:p>
          <a:p>
            <a:pPr lvl="2"/>
            <a:r>
              <a:rPr lang="en-US" sz="1900" dirty="0"/>
              <a:t>Use existing exhaust shaft with additional filtration capacity for waste handling and disposal operations</a:t>
            </a:r>
          </a:p>
          <a:p>
            <a:pPr lvl="2"/>
            <a:r>
              <a:rPr lang="en-US" sz="1900" dirty="0"/>
              <a:t>$189M to $280M</a:t>
            </a:r>
          </a:p>
          <a:p>
            <a:pPr lvl="1"/>
            <a:r>
              <a:rPr lang="en-US" sz="2200" dirty="0" smtClean="0"/>
              <a:t>Exhaust </a:t>
            </a:r>
            <a:r>
              <a:rPr lang="en-US" sz="2200" dirty="0"/>
              <a:t>Shaft (15-D-412)</a:t>
            </a:r>
          </a:p>
          <a:p>
            <a:pPr lvl="2"/>
            <a:r>
              <a:rPr lang="en-US" sz="1900" dirty="0"/>
              <a:t>New unfiltered exhaust shaft for mining operations</a:t>
            </a:r>
          </a:p>
          <a:p>
            <a:pPr lvl="2"/>
            <a:r>
              <a:rPr lang="en-US" sz="1900" dirty="0"/>
              <a:t>$81M to $118M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524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554480"/>
            <a:ext cx="8229600" cy="4823460"/>
          </a:xfrm>
        </p:spPr>
        <p:txBody>
          <a:bodyPr/>
          <a:lstStyle/>
          <a:p>
            <a:r>
              <a:rPr lang="en-US" sz="2800" dirty="0"/>
              <a:t>Design Request for Proposal on the two projects</a:t>
            </a:r>
          </a:p>
          <a:p>
            <a:r>
              <a:rPr lang="en-US" sz="2800" dirty="0"/>
              <a:t>Design in Fiscal Year 2016, completion in Fiscal Year 2017</a:t>
            </a:r>
          </a:p>
          <a:p>
            <a:r>
              <a:rPr lang="en-US" sz="2800" dirty="0"/>
              <a:t>Long Lead Procurements in Fiscal Year 2017</a:t>
            </a:r>
          </a:p>
          <a:p>
            <a:pPr lvl="1"/>
            <a:r>
              <a:rPr lang="en-US" sz="2400" dirty="0"/>
              <a:t>Salt Removal Systems </a:t>
            </a:r>
          </a:p>
          <a:p>
            <a:pPr lvl="1"/>
            <a:r>
              <a:rPr lang="en-US" sz="2400" dirty="0"/>
              <a:t>Exhaust Fans </a:t>
            </a:r>
          </a:p>
          <a:p>
            <a:pPr lvl="1"/>
            <a:r>
              <a:rPr lang="en-US" sz="2400" dirty="0"/>
              <a:t>Filter Housings</a:t>
            </a:r>
          </a:p>
          <a:p>
            <a:pPr lvl="1"/>
            <a:r>
              <a:rPr lang="en-US" sz="2400" dirty="0"/>
              <a:t>Diesel Standby Generators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7205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&amp; Bulle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1974</TotalTime>
  <Words>407</Words>
  <Application>Microsoft Office PowerPoint</Application>
  <PresentationFormat>On-screen Show (4:3)</PresentationFormat>
  <Paragraphs>59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Title &amp; Bullets</vt:lpstr>
      <vt:lpstr>Custom Design</vt:lpstr>
      <vt:lpstr>Ventilation Systems Capital Asset Projects Safety Significant Confinement Ventilation System (15-D-411) Exhaust Shaft (15-D-412)</vt:lpstr>
      <vt:lpstr>Project Management Background</vt:lpstr>
      <vt:lpstr>Critical Decision (CD) Process</vt:lpstr>
      <vt:lpstr>Critical Decision 1 – Approve Alternative Selection and Cost Range</vt:lpstr>
      <vt:lpstr>Analysis of Alternatives</vt:lpstr>
      <vt:lpstr>Approval of CD-1</vt:lpstr>
      <vt:lpstr>Path Forward</vt:lpstr>
    </vt:vector>
  </TitlesOfParts>
  <Company>U.S. Department of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max.postman</dc:creator>
  <cp:lastModifiedBy>Tim Runyon</cp:lastModifiedBy>
  <cp:revision>235</cp:revision>
  <dcterms:created xsi:type="dcterms:W3CDTF">2012-11-30T17:41:28Z</dcterms:created>
  <dcterms:modified xsi:type="dcterms:W3CDTF">2016-02-19T00:21:37Z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